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324" r:id="rId10"/>
    <p:sldId id="325" r:id="rId11"/>
    <p:sldId id="326" r:id="rId12"/>
    <p:sldId id="327" r:id="rId13"/>
    <p:sldId id="328" r:id="rId14"/>
    <p:sldId id="329" r:id="rId15"/>
    <p:sldId id="330" r:id="rId16"/>
    <p:sldId id="350" r:id="rId17"/>
    <p:sldId id="351" r:id="rId18"/>
    <p:sldId id="353" r:id="rId19"/>
    <p:sldId id="352" r:id="rId20"/>
    <p:sldId id="354" r:id="rId21"/>
    <p:sldId id="356" r:id="rId22"/>
    <p:sldId id="357" r:id="rId23"/>
    <p:sldId id="358" r:id="rId24"/>
    <p:sldId id="348" r:id="rId25"/>
    <p:sldId id="349" r:id="rId26"/>
    <p:sldId id="344" r:id="rId27"/>
    <p:sldId id="345" r:id="rId28"/>
    <p:sldId id="346" r:id="rId29"/>
    <p:sldId id="347" r:id="rId30"/>
    <p:sldId id="337" r:id="rId31"/>
    <p:sldId id="338" r:id="rId32"/>
    <p:sldId id="340" r:id="rId33"/>
    <p:sldId id="339" r:id="rId34"/>
    <p:sldId id="341" r:id="rId35"/>
    <p:sldId id="342" r:id="rId36"/>
    <p:sldId id="343" r:id="rId37"/>
    <p:sldId id="333" r:id="rId38"/>
    <p:sldId id="334" r:id="rId39"/>
    <p:sldId id="335" r:id="rId40"/>
    <p:sldId id="336" r:id="rId41"/>
    <p:sldId id="331" r:id="rId42"/>
    <p:sldId id="332" r:id="rId43"/>
    <p:sldId id="359" r:id="rId44"/>
    <p:sldId id="360" r:id="rId45"/>
    <p:sldId id="361" r:id="rId46"/>
    <p:sldId id="362" r:id="rId47"/>
    <p:sldId id="363" r:id="rId48"/>
    <p:sldId id="364" r:id="rId49"/>
    <p:sldId id="365" r:id="rId50"/>
    <p:sldId id="366" r:id="rId51"/>
    <p:sldId id="367" r:id="rId52"/>
    <p:sldId id="373" r:id="rId53"/>
    <p:sldId id="368" r:id="rId54"/>
    <p:sldId id="369" r:id="rId55"/>
    <p:sldId id="370" r:id="rId56"/>
    <p:sldId id="372" r:id="rId57"/>
    <p:sldId id="374" r:id="rId58"/>
    <p:sldId id="375" r:id="rId59"/>
    <p:sldId id="376" r:id="rId60"/>
    <p:sldId id="276" r:id="rId61"/>
    <p:sldId id="278" r:id="rId62"/>
    <p:sldId id="279" r:id="rId63"/>
    <p:sldId id="280" r:id="rId64"/>
    <p:sldId id="281" r:id="rId65"/>
    <p:sldId id="282" r:id="rId66"/>
    <p:sldId id="315" r:id="rId67"/>
    <p:sldId id="283" r:id="rId68"/>
    <p:sldId id="284" r:id="rId69"/>
    <p:sldId id="316" r:id="rId70"/>
    <p:sldId id="285" r:id="rId71"/>
    <p:sldId id="286" r:id="rId72"/>
    <p:sldId id="287" r:id="rId73"/>
    <p:sldId id="288" r:id="rId74"/>
    <p:sldId id="289" r:id="rId75"/>
    <p:sldId id="290" r:id="rId76"/>
    <p:sldId id="291" r:id="rId77"/>
    <p:sldId id="292" r:id="rId78"/>
    <p:sldId id="293" r:id="rId79"/>
    <p:sldId id="317" r:id="rId80"/>
    <p:sldId id="294" r:id="rId81"/>
    <p:sldId id="295" r:id="rId82"/>
    <p:sldId id="296" r:id="rId83"/>
    <p:sldId id="318" r:id="rId84"/>
    <p:sldId id="297" r:id="rId85"/>
    <p:sldId id="298" r:id="rId86"/>
    <p:sldId id="299" r:id="rId87"/>
    <p:sldId id="319" r:id="rId88"/>
    <p:sldId id="300" r:id="rId89"/>
    <p:sldId id="301" r:id="rId90"/>
    <p:sldId id="302" r:id="rId91"/>
    <p:sldId id="323" r:id="rId92"/>
    <p:sldId id="303" r:id="rId93"/>
    <p:sldId id="304" r:id="rId94"/>
    <p:sldId id="305" r:id="rId95"/>
    <p:sldId id="306" r:id="rId96"/>
    <p:sldId id="307" r:id="rId97"/>
    <p:sldId id="308" r:id="rId98"/>
    <p:sldId id="321" r:id="rId99"/>
    <p:sldId id="309" r:id="rId100"/>
    <p:sldId id="310" r:id="rId101"/>
    <p:sldId id="322" r:id="rId102"/>
    <p:sldId id="311" r:id="rId103"/>
    <p:sldId id="312" r:id="rId104"/>
    <p:sldId id="313" r:id="rId105"/>
    <p:sldId id="314" r:id="rId106"/>
    <p:sldId id="320" r:id="rId107"/>
    <p:sldId id="277" r:id="rId108"/>
    <p:sldId id="267" r:id="rId109"/>
    <p:sldId id="268" r:id="rId110"/>
    <p:sldId id="269" r:id="rId111"/>
    <p:sldId id="270" r:id="rId112"/>
    <p:sldId id="271" r:id="rId113"/>
    <p:sldId id="272" r:id="rId114"/>
    <p:sldId id="273" r:id="rId115"/>
    <p:sldId id="274" r:id="rId116"/>
    <p:sldId id="275"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94679"/>
  </p:normalViewPr>
  <p:slideViewPr>
    <p:cSldViewPr snapToGrid="0">
      <p:cViewPr varScale="1">
        <p:scale>
          <a:sx n="121" d="100"/>
          <a:sy n="121" d="100"/>
        </p:scale>
        <p:origin x="10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FBE8-E6A7-804A-782A-8E884BCF7E6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57487E9-ED31-A3EE-C266-8E8C91A678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B312F13-0CDB-1C5F-C28A-4E6FD1852D70}"/>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5" name="Footer Placeholder 4">
            <a:extLst>
              <a:ext uri="{FF2B5EF4-FFF2-40B4-BE49-F238E27FC236}">
                <a16:creationId xmlns:a16="http://schemas.microsoft.com/office/drawing/2014/main" id="{7B2743DF-82CE-B3F3-5812-9332AAAD6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5FECF-04C1-3E85-1B46-F41D6C96D8F5}"/>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725426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F7B8-415F-D602-7C8A-7AEE7A9A40E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6D9E81F-CF66-0DE6-7635-9AE134FEB80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200FAE-275E-3AAE-3FF5-ADB5C7B17919}"/>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5" name="Footer Placeholder 4">
            <a:extLst>
              <a:ext uri="{FF2B5EF4-FFF2-40B4-BE49-F238E27FC236}">
                <a16:creationId xmlns:a16="http://schemas.microsoft.com/office/drawing/2014/main" id="{9A2B60C6-B4DD-C866-1920-AA42802FF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5F05D-3127-6857-36C4-EDEE5CDE4A26}"/>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1714407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CEDFE3-099A-CBA0-3BA2-0F1541943B3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31B889-F599-27F1-C04B-39DD3F5E518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3210203-3212-C5ED-D3C6-CCD09B5F46BD}"/>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5" name="Footer Placeholder 4">
            <a:extLst>
              <a:ext uri="{FF2B5EF4-FFF2-40B4-BE49-F238E27FC236}">
                <a16:creationId xmlns:a16="http://schemas.microsoft.com/office/drawing/2014/main" id="{03EA4292-D278-29E7-C13A-9581BD916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DC6D1-0D17-1174-A019-B68D219BCDA5}"/>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213714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6C9C-47D8-9C4A-61E4-D0B79BBF993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0A5B548-2100-D419-D5D3-2B645B61B0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1602E1-B07C-9414-60D4-F8D527653C38}"/>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5" name="Footer Placeholder 4">
            <a:extLst>
              <a:ext uri="{FF2B5EF4-FFF2-40B4-BE49-F238E27FC236}">
                <a16:creationId xmlns:a16="http://schemas.microsoft.com/office/drawing/2014/main" id="{A2F8619E-730C-D6EF-4CF4-DC46C9735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58D07-CFB4-7532-362D-298F37CBADC3}"/>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147546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49A8-247D-3080-BC3E-9548875E91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EDAF956-7571-840C-5635-AE25BD452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77E56C-4CE6-17A6-5DFC-3F75468034E0}"/>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5" name="Footer Placeholder 4">
            <a:extLst>
              <a:ext uri="{FF2B5EF4-FFF2-40B4-BE49-F238E27FC236}">
                <a16:creationId xmlns:a16="http://schemas.microsoft.com/office/drawing/2014/main" id="{7947BCF9-C899-A9B8-3438-3801EFE11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9685A-8CB9-7F50-E334-09E1BCBAAAA4}"/>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243321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59CD-031A-91E9-A44A-7321D1319F8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B661E9-3017-83AE-9A4E-A5EA3CDE6B9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EE86B7C-4FA4-F5A8-5BF5-D25343DB76D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364AC2-43D8-F063-B3B9-395F4066C873}"/>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6" name="Footer Placeholder 5">
            <a:extLst>
              <a:ext uri="{FF2B5EF4-FFF2-40B4-BE49-F238E27FC236}">
                <a16:creationId xmlns:a16="http://schemas.microsoft.com/office/drawing/2014/main" id="{20794369-274E-9061-42E3-3C4EB6B29B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2B325-1EE7-C51C-BB86-E7157D2B9070}"/>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165970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05CCE-A583-6C10-AB65-DD51AD4C667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F044F81-F92A-323E-AEF3-50C9376635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3E46FC-D290-2FE0-63D5-C98DA606E30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028191-CF4B-FFAB-FD77-B2870927DB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767EBA5-1E6B-8F15-A7F9-8B4872F3BE2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A779733-60BA-77A2-2BCA-ADCC049FBBC4}"/>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8" name="Footer Placeholder 7">
            <a:extLst>
              <a:ext uri="{FF2B5EF4-FFF2-40B4-BE49-F238E27FC236}">
                <a16:creationId xmlns:a16="http://schemas.microsoft.com/office/drawing/2014/main" id="{3B9C09C4-33F6-E6C2-85AA-15439139C3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0C30A8-2A30-0652-BC3D-49F4C1FF27F9}"/>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249801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1F76-C78B-8602-8DE3-2FD1EA1F427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A2B563D-52FA-0B13-793A-39D36E3AC12E}"/>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4" name="Footer Placeholder 3">
            <a:extLst>
              <a:ext uri="{FF2B5EF4-FFF2-40B4-BE49-F238E27FC236}">
                <a16:creationId xmlns:a16="http://schemas.microsoft.com/office/drawing/2014/main" id="{53E8E45C-F8DF-1606-D3D7-91B4FDBC74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061ECD-A7DD-50DF-8B2A-848881BEEA7A}"/>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15910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B8EAE7-4DBF-7921-13CA-A7B5A095F09B}"/>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3" name="Footer Placeholder 2">
            <a:extLst>
              <a:ext uri="{FF2B5EF4-FFF2-40B4-BE49-F238E27FC236}">
                <a16:creationId xmlns:a16="http://schemas.microsoft.com/office/drawing/2014/main" id="{6D5749C3-D9AA-C64A-AA82-23BFB1899C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332CA8-9A09-4EC9-6003-C6A1D1CC4172}"/>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1377320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D12-C6F3-1C6D-EFCC-04C78165FB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0CCB41E-C169-DBAA-2B23-40A60A6F83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EAE4130-8AF2-1AFA-B28B-72B422DFD4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5DCC8E-4A24-F497-8A25-78B34F33A0FC}"/>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6" name="Footer Placeholder 5">
            <a:extLst>
              <a:ext uri="{FF2B5EF4-FFF2-40B4-BE49-F238E27FC236}">
                <a16:creationId xmlns:a16="http://schemas.microsoft.com/office/drawing/2014/main" id="{CD8EF4C4-9B80-7CBA-98D9-C175AF9F4C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BE353-3586-0F34-8A91-D48EBFE4FD8C}"/>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1044071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7079-0F8F-2B25-3737-00EF9D7C19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9C16EDA-5D16-018B-3184-CA0326A36E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8A245E-EB3D-5156-1FAB-C7FB6CD29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839599-E24C-F05E-BF27-12066FFD1D4F}"/>
              </a:ext>
            </a:extLst>
          </p:cNvPr>
          <p:cNvSpPr>
            <a:spLocks noGrp="1"/>
          </p:cNvSpPr>
          <p:nvPr>
            <p:ph type="dt" sz="half" idx="10"/>
          </p:nvPr>
        </p:nvSpPr>
        <p:spPr/>
        <p:txBody>
          <a:bodyPr/>
          <a:lstStyle/>
          <a:p>
            <a:fld id="{A29643E0-F627-0F4C-B40E-54B01145EA14}" type="datetimeFigureOut">
              <a:rPr lang="en-US" smtClean="0"/>
              <a:t>7/12/23</a:t>
            </a:fld>
            <a:endParaRPr lang="en-US"/>
          </a:p>
        </p:txBody>
      </p:sp>
      <p:sp>
        <p:nvSpPr>
          <p:cNvPr id="6" name="Footer Placeholder 5">
            <a:extLst>
              <a:ext uri="{FF2B5EF4-FFF2-40B4-BE49-F238E27FC236}">
                <a16:creationId xmlns:a16="http://schemas.microsoft.com/office/drawing/2014/main" id="{3AAA5FAC-7635-1277-1B15-7AC106A7B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06D043-8F9B-F9F7-0FB3-88F58B2EE35D}"/>
              </a:ext>
            </a:extLst>
          </p:cNvPr>
          <p:cNvSpPr>
            <a:spLocks noGrp="1"/>
          </p:cNvSpPr>
          <p:nvPr>
            <p:ph type="sldNum" sz="quarter" idx="12"/>
          </p:nvPr>
        </p:nvSpPr>
        <p:spPr/>
        <p:txBody>
          <a:bodyPr/>
          <a:lstStyle/>
          <a:p>
            <a:fld id="{66EEB76D-E1E2-5C41-BDBC-C933096A8674}" type="slidenum">
              <a:rPr lang="en-US" smtClean="0"/>
              <a:t>‹#›</a:t>
            </a:fld>
            <a:endParaRPr lang="en-US"/>
          </a:p>
        </p:txBody>
      </p:sp>
    </p:spTree>
    <p:extLst>
      <p:ext uri="{BB962C8B-B14F-4D97-AF65-F5344CB8AC3E}">
        <p14:creationId xmlns:p14="http://schemas.microsoft.com/office/powerpoint/2010/main" val="3422148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5A9188-3B0F-C9E6-C111-78E31CC781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F5F4236-6068-05A7-38C4-A28361F4AA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F20EF5-EFCE-31AE-AEB3-F0CCF23E1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9643E0-F627-0F4C-B40E-54B01145EA14}" type="datetimeFigureOut">
              <a:rPr lang="en-US" smtClean="0"/>
              <a:t>7/12/23</a:t>
            </a:fld>
            <a:endParaRPr lang="en-US"/>
          </a:p>
        </p:txBody>
      </p:sp>
      <p:sp>
        <p:nvSpPr>
          <p:cNvPr id="5" name="Footer Placeholder 4">
            <a:extLst>
              <a:ext uri="{FF2B5EF4-FFF2-40B4-BE49-F238E27FC236}">
                <a16:creationId xmlns:a16="http://schemas.microsoft.com/office/drawing/2014/main" id="{59B407FB-2360-5297-EFC4-27DEE3BA48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4D0895-CDAF-6FEE-A15C-8E792C950E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EB76D-E1E2-5C41-BDBC-C933096A8674}" type="slidenum">
              <a:rPr lang="en-US" smtClean="0"/>
              <a:t>‹#›</a:t>
            </a:fld>
            <a:endParaRPr lang="en-US"/>
          </a:p>
        </p:txBody>
      </p:sp>
    </p:spTree>
    <p:extLst>
      <p:ext uri="{BB962C8B-B14F-4D97-AF65-F5344CB8AC3E}">
        <p14:creationId xmlns:p14="http://schemas.microsoft.com/office/powerpoint/2010/main" val="3304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68EB-6202-4796-F2AD-4BA30FBF23B2}"/>
              </a:ext>
            </a:extLst>
          </p:cNvPr>
          <p:cNvSpPr>
            <a:spLocks noGrp="1"/>
          </p:cNvSpPr>
          <p:nvPr>
            <p:ph type="ctrTitle"/>
          </p:nvPr>
        </p:nvSpPr>
        <p:spPr/>
        <p:txBody>
          <a:bodyPr>
            <a:normAutofit/>
          </a:bodyPr>
          <a:lstStyle/>
          <a:p>
            <a:r>
              <a:rPr lang="en-US" b="1" dirty="0"/>
              <a:t>SPEEDTRONIC</a:t>
            </a:r>
            <a:r>
              <a:rPr lang="en-US" b="1" baseline="30000" dirty="0"/>
              <a:t>TM</a:t>
            </a:r>
            <a:br>
              <a:rPr lang="en-US" b="1" dirty="0"/>
            </a:br>
            <a:r>
              <a:rPr lang="en-US" b="1" dirty="0"/>
              <a:t>MARK VI CONTROL SYSTEM</a:t>
            </a:r>
          </a:p>
        </p:txBody>
      </p:sp>
      <p:sp>
        <p:nvSpPr>
          <p:cNvPr id="3" name="TextBox 2">
            <a:extLst>
              <a:ext uri="{FF2B5EF4-FFF2-40B4-BE49-F238E27FC236}">
                <a16:creationId xmlns:a16="http://schemas.microsoft.com/office/drawing/2014/main" id="{BB31BB1F-4897-16BA-3761-5525BD59E9FA}"/>
              </a:ext>
            </a:extLst>
          </p:cNvPr>
          <p:cNvSpPr txBox="1"/>
          <p:nvPr/>
        </p:nvSpPr>
        <p:spPr>
          <a:xfrm>
            <a:off x="9459311" y="6369269"/>
            <a:ext cx="2596055" cy="369332"/>
          </a:xfrm>
          <a:prstGeom prst="rect">
            <a:avLst/>
          </a:prstGeom>
          <a:noFill/>
        </p:spPr>
        <p:txBody>
          <a:bodyPr wrap="square" rtlCol="0">
            <a:spAutoFit/>
          </a:bodyPr>
          <a:lstStyle/>
          <a:p>
            <a:r>
              <a:rPr lang="en-US" dirty="0"/>
              <a:t>Report by Gopala Krishna</a:t>
            </a:r>
          </a:p>
        </p:txBody>
      </p:sp>
    </p:spTree>
    <p:extLst>
      <p:ext uri="{BB962C8B-B14F-4D97-AF65-F5344CB8AC3E}">
        <p14:creationId xmlns:p14="http://schemas.microsoft.com/office/powerpoint/2010/main" val="313140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3C15-D0FB-78D3-F2CA-B7D4B86DA9D4}"/>
              </a:ext>
            </a:extLst>
          </p:cNvPr>
          <p:cNvSpPr>
            <a:spLocks noGrp="1"/>
          </p:cNvSpPr>
          <p:nvPr>
            <p:ph type="title"/>
          </p:nvPr>
        </p:nvSpPr>
        <p:spPr/>
        <p:txBody>
          <a:bodyPr/>
          <a:lstStyle/>
          <a:p>
            <a:r>
              <a:rPr lang="en-US" dirty="0"/>
              <a:t>Start–up/Shutdown Sequence and Control</a:t>
            </a:r>
          </a:p>
        </p:txBody>
      </p:sp>
      <p:sp>
        <p:nvSpPr>
          <p:cNvPr id="3" name="Content Placeholder 2">
            <a:extLst>
              <a:ext uri="{FF2B5EF4-FFF2-40B4-BE49-F238E27FC236}">
                <a16:creationId xmlns:a16="http://schemas.microsoft.com/office/drawing/2014/main" id="{19EBDF94-77DD-3A0D-3CBB-F40089BE3055}"/>
              </a:ext>
            </a:extLst>
          </p:cNvPr>
          <p:cNvSpPr>
            <a:spLocks noGrp="1"/>
          </p:cNvSpPr>
          <p:nvPr>
            <p:ph idx="1"/>
          </p:nvPr>
        </p:nvSpPr>
        <p:spPr/>
        <p:txBody>
          <a:bodyPr/>
          <a:lstStyle/>
          <a:p>
            <a:pPr marL="342900" lvl="0" indent="-342900">
              <a:buFont typeface="Symbol" pitchFamily="2" charset="2"/>
              <a:buChar char=""/>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Much of the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control logic circuitry</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is associated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not only </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with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actuating control devices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but enabling protective circuits </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and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obtaining permissive conditions before proceeding</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The gas turbine uses a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static start system</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whereby the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generator serves as a starting motor</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turning gear </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is used for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rotor breakaway</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Actual values </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for control settings are given in the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Control Specifications for a particular machine.</a:t>
            </a:r>
          </a:p>
          <a:p>
            <a:endParaRPr lang="en-US" dirty="0"/>
          </a:p>
        </p:txBody>
      </p:sp>
    </p:spTree>
    <p:extLst>
      <p:ext uri="{BB962C8B-B14F-4D97-AF65-F5344CB8AC3E}">
        <p14:creationId xmlns:p14="http://schemas.microsoft.com/office/powerpoint/2010/main" val="15408240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4CF5-BCDD-4807-5F61-3924300989CF}"/>
              </a:ext>
            </a:extLst>
          </p:cNvPr>
          <p:cNvSpPr>
            <a:spLocks noGrp="1"/>
          </p:cNvSpPr>
          <p:nvPr>
            <p:ph type="title"/>
          </p:nvPr>
        </p:nvSpPr>
        <p:spPr/>
        <p:txBody>
          <a:bodyPr/>
          <a:lstStyle/>
          <a:p>
            <a:r>
              <a:rPr lang="en-US" dirty="0"/>
              <a:t>Fuel Transfer – Liquid to Gas</a:t>
            </a:r>
          </a:p>
        </p:txBody>
      </p:sp>
      <p:sp>
        <p:nvSpPr>
          <p:cNvPr id="3" name="Content Placeholder 2">
            <a:extLst>
              <a:ext uri="{FF2B5EF4-FFF2-40B4-BE49-F238E27FC236}">
                <a16:creationId xmlns:a16="http://schemas.microsoft.com/office/drawing/2014/main" id="{098AA448-8A20-B489-18AC-B94B079CCA9A}"/>
              </a:ext>
            </a:extLst>
          </p:cNvPr>
          <p:cNvSpPr>
            <a:spLocks noGrp="1"/>
          </p:cNvSpPr>
          <p:nvPr>
            <p:ph idx="1"/>
          </p:nvPr>
        </p:nvSpPr>
        <p:spPr/>
        <p:txBody>
          <a:bodyPr>
            <a:normAutofit fontScale="92500"/>
          </a:bodyPr>
          <a:lstStyle/>
          <a:p>
            <a:r>
              <a:rPr lang="en-US" dirty="0"/>
              <a:t>If the </a:t>
            </a:r>
            <a:r>
              <a:rPr lang="en-US" i="1" dirty="0"/>
              <a:t>unit is running on </a:t>
            </a:r>
            <a:r>
              <a:rPr lang="en-US" b="1" dirty="0"/>
              <a:t>liquid fuel (FSR1</a:t>
            </a:r>
            <a:r>
              <a:rPr lang="en-US" dirty="0"/>
              <a:t>) and the </a:t>
            </a:r>
            <a:r>
              <a:rPr lang="en-US" b="1" dirty="0"/>
              <a:t>“GAS” target on </a:t>
            </a:r>
            <a:r>
              <a:rPr lang="en-US" dirty="0"/>
              <a:t>the </a:t>
            </a:r>
            <a:r>
              <a:rPr lang="en-US" b="1" dirty="0"/>
              <a:t>&lt;HMI&gt;</a:t>
            </a:r>
            <a:r>
              <a:rPr lang="en-US" dirty="0"/>
              <a:t> screen is selected the following sequence of events will take place, providing the </a:t>
            </a:r>
            <a:r>
              <a:rPr lang="en-US" b="1" dirty="0"/>
              <a:t>transfer and fuel gas </a:t>
            </a:r>
            <a:r>
              <a:rPr lang="en-US" b="1" dirty="0" err="1"/>
              <a:t>permissives</a:t>
            </a:r>
            <a:r>
              <a:rPr lang="en-US" b="1" dirty="0"/>
              <a:t> are true </a:t>
            </a:r>
            <a:r>
              <a:rPr lang="en-US" dirty="0"/>
              <a:t>(refer to Figure 21): </a:t>
            </a:r>
          </a:p>
          <a:p>
            <a:r>
              <a:rPr lang="en-US" b="1" dirty="0"/>
              <a:t>FSR1 </a:t>
            </a:r>
            <a:r>
              <a:rPr lang="en-US" dirty="0"/>
              <a:t>will </a:t>
            </a:r>
            <a:r>
              <a:rPr lang="en-US" b="1" dirty="0"/>
              <a:t>remain</a:t>
            </a:r>
            <a:r>
              <a:rPr lang="en-US" dirty="0"/>
              <a:t> at its </a:t>
            </a:r>
            <a:r>
              <a:rPr lang="en-US" b="1" dirty="0"/>
              <a:t>initial value</a:t>
            </a:r>
            <a:r>
              <a:rPr lang="en-US" dirty="0"/>
              <a:t>, but </a:t>
            </a:r>
            <a:r>
              <a:rPr lang="en-US" b="1" dirty="0"/>
              <a:t>FSR2</a:t>
            </a:r>
            <a:r>
              <a:rPr lang="en-US" dirty="0"/>
              <a:t> will step to a </a:t>
            </a:r>
            <a:r>
              <a:rPr lang="en-US" b="1" dirty="0"/>
              <a:t>value slightly greater than zero</a:t>
            </a:r>
            <a:r>
              <a:rPr lang="en-US" dirty="0"/>
              <a:t>, usually </a:t>
            </a:r>
            <a:r>
              <a:rPr lang="en-US" b="1" dirty="0"/>
              <a:t>0.5%.</a:t>
            </a:r>
            <a:r>
              <a:rPr lang="en-US" dirty="0"/>
              <a:t> </a:t>
            </a:r>
          </a:p>
          <a:p>
            <a:pPr lvl="1"/>
            <a:r>
              <a:rPr lang="en-US" dirty="0"/>
              <a:t>This will </a:t>
            </a:r>
            <a:r>
              <a:rPr lang="en-US" b="1" dirty="0"/>
              <a:t>open the gas control valve slightly </a:t>
            </a:r>
            <a:r>
              <a:rPr lang="en-US" dirty="0"/>
              <a:t>to </a:t>
            </a:r>
            <a:r>
              <a:rPr lang="en-US" b="1" dirty="0"/>
              <a:t>bleed down the inter-valve volume</a:t>
            </a:r>
            <a:r>
              <a:rPr lang="en-US" dirty="0"/>
              <a:t>. </a:t>
            </a:r>
          </a:p>
          <a:p>
            <a:pPr lvl="1"/>
            <a:r>
              <a:rPr lang="en-US" dirty="0"/>
              <a:t>This is done in case a high pressure has been entrained. </a:t>
            </a:r>
          </a:p>
          <a:p>
            <a:r>
              <a:rPr lang="en-US" dirty="0"/>
              <a:t>The </a:t>
            </a:r>
            <a:r>
              <a:rPr lang="en-US" b="1" dirty="0"/>
              <a:t>presence of a higher pressure </a:t>
            </a:r>
            <a:r>
              <a:rPr lang="en-US" dirty="0"/>
              <a:t>than that required </a:t>
            </a:r>
            <a:r>
              <a:rPr lang="en-US" b="1" dirty="0"/>
              <a:t>by the speed/ratio controller</a:t>
            </a:r>
            <a:r>
              <a:rPr lang="en-US" dirty="0"/>
              <a:t> would cause </a:t>
            </a:r>
            <a:r>
              <a:rPr lang="en-US" b="1" dirty="0"/>
              <a:t>slow response in initiating gas flow.</a:t>
            </a:r>
          </a:p>
        </p:txBody>
      </p:sp>
    </p:spTree>
    <p:extLst>
      <p:ext uri="{BB962C8B-B14F-4D97-AF65-F5344CB8AC3E}">
        <p14:creationId xmlns:p14="http://schemas.microsoft.com/office/powerpoint/2010/main" val="19215598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879D39-0BC9-E603-A2E3-397CEBFB2151}"/>
              </a:ext>
            </a:extLst>
          </p:cNvPr>
          <p:cNvPicPr>
            <a:picLocks noChangeAspect="1"/>
          </p:cNvPicPr>
          <p:nvPr/>
        </p:nvPicPr>
        <p:blipFill>
          <a:blip r:embed="rId2"/>
          <a:stretch>
            <a:fillRect/>
          </a:stretch>
        </p:blipFill>
        <p:spPr>
          <a:xfrm>
            <a:off x="3518465" y="0"/>
            <a:ext cx="5155069" cy="6858000"/>
          </a:xfrm>
          <a:prstGeom prst="rect">
            <a:avLst/>
          </a:prstGeom>
        </p:spPr>
      </p:pic>
    </p:spTree>
    <p:extLst>
      <p:ext uri="{BB962C8B-B14F-4D97-AF65-F5344CB8AC3E}">
        <p14:creationId xmlns:p14="http://schemas.microsoft.com/office/powerpoint/2010/main" val="30989471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FFD61-4748-FE29-0A35-95EABCDE0B96}"/>
              </a:ext>
            </a:extLst>
          </p:cNvPr>
          <p:cNvSpPr>
            <a:spLocks noGrp="1"/>
          </p:cNvSpPr>
          <p:nvPr>
            <p:ph type="title"/>
          </p:nvPr>
        </p:nvSpPr>
        <p:spPr/>
        <p:txBody>
          <a:bodyPr/>
          <a:lstStyle/>
          <a:p>
            <a:r>
              <a:rPr lang="en-US" dirty="0"/>
              <a:t>Fuel Transfer – Liquid to Gas [</a:t>
            </a:r>
            <a:r>
              <a:rPr lang="en-US" dirty="0" err="1"/>
              <a:t>conti</a:t>
            </a:r>
            <a:r>
              <a:rPr lang="en-US" dirty="0"/>
              <a:t>.]</a:t>
            </a:r>
          </a:p>
        </p:txBody>
      </p:sp>
      <p:sp>
        <p:nvSpPr>
          <p:cNvPr id="3" name="Content Placeholder 2">
            <a:extLst>
              <a:ext uri="{FF2B5EF4-FFF2-40B4-BE49-F238E27FC236}">
                <a16:creationId xmlns:a16="http://schemas.microsoft.com/office/drawing/2014/main" id="{4ADA7AAF-3BB0-FD2C-1B13-7DED927416EE}"/>
              </a:ext>
            </a:extLst>
          </p:cNvPr>
          <p:cNvSpPr>
            <a:spLocks noGrp="1"/>
          </p:cNvSpPr>
          <p:nvPr>
            <p:ph idx="1"/>
          </p:nvPr>
        </p:nvSpPr>
        <p:spPr/>
        <p:txBody>
          <a:bodyPr>
            <a:normAutofit lnSpcReduction="10000"/>
          </a:bodyPr>
          <a:lstStyle/>
          <a:p>
            <a:r>
              <a:rPr lang="en-US" dirty="0"/>
              <a:t>A typical </a:t>
            </a:r>
            <a:r>
              <a:rPr lang="en-US" b="1" dirty="0"/>
              <a:t>time delay of thirty seconds </a:t>
            </a:r>
            <a:r>
              <a:rPr lang="en-US" dirty="0"/>
              <a:t>occurs to </a:t>
            </a:r>
          </a:p>
          <a:p>
            <a:pPr lvl="1"/>
            <a:r>
              <a:rPr lang="en-US" b="1" dirty="0"/>
              <a:t>Bleed down the P2 pressure</a:t>
            </a:r>
            <a:r>
              <a:rPr lang="en-US" dirty="0"/>
              <a:t> and </a:t>
            </a:r>
          </a:p>
          <a:p>
            <a:pPr lvl="1"/>
            <a:r>
              <a:rPr lang="en-US" b="1" dirty="0"/>
              <a:t>Fill the gas supply line</a:t>
            </a:r>
            <a:r>
              <a:rPr lang="en-US" dirty="0"/>
              <a:t> </a:t>
            </a:r>
          </a:p>
          <a:p>
            <a:r>
              <a:rPr lang="en-US" dirty="0"/>
              <a:t>Then the </a:t>
            </a:r>
            <a:r>
              <a:rPr lang="en-US" b="1" dirty="0"/>
              <a:t>software program ramps the fuel commands</a:t>
            </a:r>
            <a:r>
              <a:rPr lang="en-US" dirty="0"/>
              <a:t>, </a:t>
            </a:r>
            <a:r>
              <a:rPr lang="en-US" b="1" dirty="0"/>
              <a:t>FSR2 to increase </a:t>
            </a:r>
            <a:r>
              <a:rPr lang="en-US" dirty="0"/>
              <a:t>and </a:t>
            </a:r>
            <a:r>
              <a:rPr lang="en-US" b="1" dirty="0"/>
              <a:t>FSR1 to decrease</a:t>
            </a:r>
            <a:r>
              <a:rPr lang="en-US" dirty="0"/>
              <a:t>, at a </a:t>
            </a:r>
            <a:r>
              <a:rPr lang="en-US" b="1" dirty="0"/>
              <a:t>programmed rate </a:t>
            </a:r>
            <a:r>
              <a:rPr lang="en-US" dirty="0"/>
              <a:t>through the </a:t>
            </a:r>
            <a:r>
              <a:rPr lang="en-US" b="1" dirty="0"/>
              <a:t>median select gate</a:t>
            </a:r>
            <a:r>
              <a:rPr lang="en-US" dirty="0"/>
              <a:t>. </a:t>
            </a:r>
          </a:p>
          <a:p>
            <a:pPr lvl="1"/>
            <a:r>
              <a:rPr lang="en-US" dirty="0"/>
              <a:t>This is </a:t>
            </a:r>
            <a:r>
              <a:rPr lang="en-US" b="1" dirty="0"/>
              <a:t>completed in thirty seconds</a:t>
            </a:r>
            <a:r>
              <a:rPr lang="en-US" dirty="0"/>
              <a:t>. </a:t>
            </a:r>
          </a:p>
          <a:p>
            <a:r>
              <a:rPr lang="en-US" dirty="0"/>
              <a:t>When the </a:t>
            </a:r>
            <a:r>
              <a:rPr lang="en-US" i="1" dirty="0"/>
              <a:t>transfer is complete </a:t>
            </a:r>
            <a:r>
              <a:rPr lang="en-US" b="1" dirty="0"/>
              <a:t>logic signal L84TG (Total Gas) </a:t>
            </a:r>
            <a:r>
              <a:rPr lang="en-US" dirty="0"/>
              <a:t>will </a:t>
            </a:r>
          </a:p>
          <a:p>
            <a:pPr lvl="1"/>
            <a:r>
              <a:rPr lang="en-US" dirty="0"/>
              <a:t>De–energize the liquid fuel forwarding pump </a:t>
            </a:r>
          </a:p>
          <a:p>
            <a:pPr lvl="1"/>
            <a:r>
              <a:rPr lang="en-US" dirty="0"/>
              <a:t>Close the fuel oil stop valve by de–energizing the liquid fuel dump valve 20FL</a:t>
            </a:r>
          </a:p>
          <a:p>
            <a:pPr lvl="1"/>
            <a:r>
              <a:rPr lang="en-US" dirty="0"/>
              <a:t>Initiate the purge sequence.</a:t>
            </a:r>
          </a:p>
        </p:txBody>
      </p:sp>
    </p:spTree>
    <p:extLst>
      <p:ext uri="{BB962C8B-B14F-4D97-AF65-F5344CB8AC3E}">
        <p14:creationId xmlns:p14="http://schemas.microsoft.com/office/powerpoint/2010/main" val="6022442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E42-FDA1-2DFE-5E3E-8F1BD9B132FF}"/>
              </a:ext>
            </a:extLst>
          </p:cNvPr>
          <p:cNvSpPr>
            <a:spLocks noGrp="1"/>
          </p:cNvSpPr>
          <p:nvPr>
            <p:ph type="title"/>
          </p:nvPr>
        </p:nvSpPr>
        <p:spPr/>
        <p:txBody>
          <a:bodyPr/>
          <a:lstStyle/>
          <a:p>
            <a:r>
              <a:rPr lang="en-US" dirty="0"/>
              <a:t>Liquid Fuel Purge</a:t>
            </a:r>
          </a:p>
        </p:txBody>
      </p:sp>
      <p:sp>
        <p:nvSpPr>
          <p:cNvPr id="3" name="Content Placeholder 2">
            <a:extLst>
              <a:ext uri="{FF2B5EF4-FFF2-40B4-BE49-F238E27FC236}">
                <a16:creationId xmlns:a16="http://schemas.microsoft.com/office/drawing/2014/main" id="{6D1EBFB7-CCD3-F3F3-FCB6-73A8EF863F80}"/>
              </a:ext>
            </a:extLst>
          </p:cNvPr>
          <p:cNvSpPr>
            <a:spLocks noGrp="1"/>
          </p:cNvSpPr>
          <p:nvPr>
            <p:ph idx="1"/>
          </p:nvPr>
        </p:nvSpPr>
        <p:spPr/>
        <p:txBody>
          <a:bodyPr>
            <a:normAutofit fontScale="92500" lnSpcReduction="10000"/>
          </a:bodyPr>
          <a:lstStyle/>
          <a:p>
            <a:r>
              <a:rPr lang="en-US" dirty="0"/>
              <a:t>To </a:t>
            </a:r>
            <a:r>
              <a:rPr lang="en-US" b="1" dirty="0"/>
              <a:t>prevent coking </a:t>
            </a:r>
            <a:r>
              <a:rPr lang="en-US" dirty="0"/>
              <a:t>of the </a:t>
            </a:r>
            <a:r>
              <a:rPr lang="en-US" b="1" dirty="0"/>
              <a:t>liquid fuel nozzles </a:t>
            </a:r>
            <a:r>
              <a:rPr lang="en-US" dirty="0"/>
              <a:t>while </a:t>
            </a:r>
            <a:r>
              <a:rPr lang="en-US" b="1" dirty="0"/>
              <a:t>operating on gas fuel</a:t>
            </a:r>
            <a:r>
              <a:rPr lang="en-US" dirty="0"/>
              <a:t>, </a:t>
            </a:r>
            <a:r>
              <a:rPr lang="en-US" b="1" dirty="0"/>
              <a:t>some</a:t>
            </a:r>
            <a:r>
              <a:rPr lang="en-US" dirty="0"/>
              <a:t> </a:t>
            </a:r>
            <a:r>
              <a:rPr lang="en-US" b="1" dirty="0"/>
              <a:t>atomizing air is diverted </a:t>
            </a:r>
            <a:r>
              <a:rPr lang="en-US" dirty="0"/>
              <a:t>through the liquid fuel nozzles.</a:t>
            </a:r>
          </a:p>
          <a:p>
            <a:pPr lvl="1"/>
            <a:r>
              <a:rPr lang="en-US" dirty="0"/>
              <a:t>The following sequence of events </a:t>
            </a:r>
            <a:r>
              <a:rPr lang="en-US" b="1" dirty="0"/>
              <a:t>occurs when transfer from liquid to gas is complete</a:t>
            </a:r>
            <a:r>
              <a:rPr lang="en-US" dirty="0"/>
              <a:t>.</a:t>
            </a:r>
          </a:p>
          <a:p>
            <a:r>
              <a:rPr lang="en-US" b="1" dirty="0"/>
              <a:t>Air</a:t>
            </a:r>
            <a:r>
              <a:rPr lang="en-US" dirty="0"/>
              <a:t> from the </a:t>
            </a:r>
            <a:r>
              <a:rPr lang="en-US" b="1" dirty="0"/>
              <a:t>atomizing air system</a:t>
            </a:r>
            <a:r>
              <a:rPr lang="en-US" dirty="0"/>
              <a:t> </a:t>
            </a:r>
            <a:r>
              <a:rPr lang="en-US" b="1" dirty="0"/>
              <a:t>flows through</a:t>
            </a:r>
          </a:p>
          <a:p>
            <a:pPr lvl="1"/>
            <a:r>
              <a:rPr lang="en-US" b="1" dirty="0"/>
              <a:t>cooler (HX4–1)</a:t>
            </a:r>
            <a:endParaRPr lang="en-US" dirty="0"/>
          </a:p>
          <a:p>
            <a:pPr lvl="1"/>
            <a:r>
              <a:rPr lang="en-US" b="1" dirty="0"/>
              <a:t>Fuel oil purge valve (VA19–3)</a:t>
            </a:r>
            <a:r>
              <a:rPr lang="en-US" dirty="0"/>
              <a:t> </a:t>
            </a:r>
          </a:p>
          <a:p>
            <a:pPr lvl="1"/>
            <a:r>
              <a:rPr lang="en-US" b="1" dirty="0"/>
              <a:t>Check valve VCK2 to each fuel nozzle.</a:t>
            </a:r>
          </a:p>
          <a:p>
            <a:r>
              <a:rPr lang="en-US" dirty="0"/>
              <a:t>The </a:t>
            </a:r>
            <a:r>
              <a:rPr lang="en-US" b="1" dirty="0"/>
              <a:t>fuel oil purge valve </a:t>
            </a:r>
            <a:r>
              <a:rPr lang="en-US" dirty="0"/>
              <a:t>is </a:t>
            </a:r>
            <a:r>
              <a:rPr lang="en-US" b="1" dirty="0"/>
              <a:t>controlled by </a:t>
            </a:r>
            <a:r>
              <a:rPr lang="en-US" dirty="0"/>
              <a:t>the </a:t>
            </a:r>
            <a:r>
              <a:rPr lang="en-US" b="1" dirty="0"/>
              <a:t>position of a solenoid valve 20PL–2 </a:t>
            </a:r>
            <a:r>
              <a:rPr lang="en-US" dirty="0"/>
              <a:t>. </a:t>
            </a:r>
          </a:p>
          <a:p>
            <a:pPr lvl="1"/>
            <a:r>
              <a:rPr lang="en-US" dirty="0"/>
              <a:t>When this valve is </a:t>
            </a:r>
            <a:r>
              <a:rPr lang="en-US" b="1" dirty="0"/>
              <a:t>energized</a:t>
            </a:r>
            <a:r>
              <a:rPr lang="en-US" dirty="0"/>
              <a:t>, </a:t>
            </a:r>
            <a:r>
              <a:rPr lang="en-US" b="1" dirty="0"/>
              <a:t>actuating air pressure opens </a:t>
            </a:r>
            <a:r>
              <a:rPr lang="en-US" dirty="0"/>
              <a:t>the </a:t>
            </a:r>
            <a:r>
              <a:rPr lang="en-US" b="1" dirty="0"/>
              <a:t>purge oil check valve</a:t>
            </a:r>
            <a:r>
              <a:rPr lang="en-US" dirty="0"/>
              <a:t>, allowing </a:t>
            </a:r>
            <a:r>
              <a:rPr lang="en-US" b="1" dirty="0"/>
              <a:t>air flow to the fuel oil nozzle purge check valves</a:t>
            </a:r>
            <a:r>
              <a:rPr lang="en-US" dirty="0"/>
              <a:t>.</a:t>
            </a:r>
          </a:p>
        </p:txBody>
      </p:sp>
    </p:spTree>
    <p:extLst>
      <p:ext uri="{BB962C8B-B14F-4D97-AF65-F5344CB8AC3E}">
        <p14:creationId xmlns:p14="http://schemas.microsoft.com/office/powerpoint/2010/main" val="31415433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02DAF-29FD-5AD6-A799-E8225BAAB6C5}"/>
              </a:ext>
            </a:extLst>
          </p:cNvPr>
          <p:cNvSpPr>
            <a:spLocks noGrp="1"/>
          </p:cNvSpPr>
          <p:nvPr>
            <p:ph type="title"/>
          </p:nvPr>
        </p:nvSpPr>
        <p:spPr/>
        <p:txBody>
          <a:bodyPr/>
          <a:lstStyle/>
          <a:p>
            <a:r>
              <a:rPr lang="en-US" dirty="0"/>
              <a:t>Fuel Transfer – Gas to Liquid</a:t>
            </a:r>
          </a:p>
        </p:txBody>
      </p:sp>
      <p:sp>
        <p:nvSpPr>
          <p:cNvPr id="3" name="Content Placeholder 2">
            <a:extLst>
              <a:ext uri="{FF2B5EF4-FFF2-40B4-BE49-F238E27FC236}">
                <a16:creationId xmlns:a16="http://schemas.microsoft.com/office/drawing/2014/main" id="{DE89BD21-1A6A-6813-8DC0-5205316A3C1D}"/>
              </a:ext>
            </a:extLst>
          </p:cNvPr>
          <p:cNvSpPr>
            <a:spLocks noGrp="1"/>
          </p:cNvSpPr>
          <p:nvPr>
            <p:ph idx="1"/>
          </p:nvPr>
        </p:nvSpPr>
        <p:spPr/>
        <p:txBody>
          <a:bodyPr>
            <a:normAutofit fontScale="92500" lnSpcReduction="10000"/>
          </a:bodyPr>
          <a:lstStyle/>
          <a:p>
            <a:r>
              <a:rPr lang="en-US" b="1" dirty="0"/>
              <a:t>Transfer from gas to liquid </a:t>
            </a:r>
            <a:r>
              <a:rPr lang="en-US" dirty="0"/>
              <a:t>is essentially the same sequence as previously described, except that </a:t>
            </a:r>
            <a:r>
              <a:rPr lang="en-US" b="1" dirty="0"/>
              <a:t>gas and liquid fuel command signals are interchanged</a:t>
            </a:r>
            <a:r>
              <a:rPr lang="en-US" dirty="0"/>
              <a:t>. </a:t>
            </a:r>
          </a:p>
          <a:p>
            <a:r>
              <a:rPr lang="en-US" dirty="0"/>
              <a:t>For instance, at the beginning of a transfer, </a:t>
            </a:r>
            <a:r>
              <a:rPr lang="en-US" b="1" dirty="0"/>
              <a:t>FSR2 remains </a:t>
            </a:r>
            <a:r>
              <a:rPr lang="en-US" dirty="0"/>
              <a:t>at its </a:t>
            </a:r>
            <a:r>
              <a:rPr lang="en-US" b="1" dirty="0"/>
              <a:t>initial value</a:t>
            </a:r>
            <a:r>
              <a:rPr lang="en-US" dirty="0"/>
              <a:t>, but </a:t>
            </a:r>
            <a:r>
              <a:rPr lang="en-US" b="1" dirty="0"/>
              <a:t>FSR1</a:t>
            </a:r>
            <a:r>
              <a:rPr lang="en-US" dirty="0"/>
              <a:t> steps to a value </a:t>
            </a:r>
            <a:r>
              <a:rPr lang="en-US" b="1" dirty="0"/>
              <a:t>slightly greater than zero</a:t>
            </a:r>
            <a:r>
              <a:rPr lang="en-US" dirty="0"/>
              <a:t>. </a:t>
            </a:r>
          </a:p>
          <a:p>
            <a:pPr lvl="1"/>
            <a:r>
              <a:rPr lang="en-US" dirty="0"/>
              <a:t>This will </a:t>
            </a:r>
            <a:r>
              <a:rPr lang="en-US" b="1" dirty="0"/>
              <a:t>command a small liquid fuel flow</a:t>
            </a:r>
            <a:r>
              <a:rPr lang="en-US" dirty="0"/>
              <a:t>. </a:t>
            </a:r>
          </a:p>
          <a:p>
            <a:r>
              <a:rPr lang="en-US" dirty="0"/>
              <a:t>If there has been </a:t>
            </a:r>
            <a:r>
              <a:rPr lang="en-US" b="1" dirty="0"/>
              <a:t>any fuel leakage </a:t>
            </a:r>
            <a:r>
              <a:rPr lang="en-US" dirty="0"/>
              <a:t>out </a:t>
            </a:r>
            <a:r>
              <a:rPr lang="en-US" b="1" dirty="0"/>
              <a:t>past the check valves</a:t>
            </a:r>
            <a:r>
              <a:rPr lang="en-US" dirty="0"/>
              <a:t>, this will </a:t>
            </a:r>
            <a:r>
              <a:rPr lang="en-US" b="1" dirty="0"/>
              <a:t>fill the liquid fuel piping</a:t>
            </a:r>
            <a:r>
              <a:rPr lang="en-US" dirty="0"/>
              <a:t> and </a:t>
            </a:r>
            <a:r>
              <a:rPr lang="en-US" b="1" dirty="0"/>
              <a:t>avoid any delay in delivery </a:t>
            </a:r>
            <a:r>
              <a:rPr lang="en-US" dirty="0"/>
              <a:t>at the </a:t>
            </a:r>
            <a:r>
              <a:rPr lang="en-US" b="1" dirty="0"/>
              <a:t>beginning </a:t>
            </a:r>
            <a:r>
              <a:rPr lang="en-US" dirty="0"/>
              <a:t>of the </a:t>
            </a:r>
            <a:r>
              <a:rPr lang="en-US" b="1" dirty="0"/>
              <a:t>FSR1 increase</a:t>
            </a:r>
            <a:r>
              <a:rPr lang="en-US" dirty="0"/>
              <a:t>. </a:t>
            </a:r>
          </a:p>
          <a:p>
            <a:r>
              <a:rPr lang="en-US" dirty="0"/>
              <a:t>The </a:t>
            </a:r>
            <a:r>
              <a:rPr lang="en-US" b="1" dirty="0"/>
              <a:t>rest of the sequence</a:t>
            </a:r>
            <a:r>
              <a:rPr lang="en-US" dirty="0"/>
              <a:t> is the </a:t>
            </a:r>
            <a:r>
              <a:rPr lang="en-US" b="1" dirty="0"/>
              <a:t>same</a:t>
            </a:r>
            <a:r>
              <a:rPr lang="en-US" dirty="0"/>
              <a:t> as liquid–to– gas, </a:t>
            </a:r>
            <a:r>
              <a:rPr lang="en-US" b="1" dirty="0"/>
              <a:t>except</a:t>
            </a:r>
            <a:r>
              <a:rPr lang="en-US" dirty="0"/>
              <a:t> that there is usually </a:t>
            </a:r>
            <a:r>
              <a:rPr lang="en-US" b="1" dirty="0"/>
              <a:t>no purging sequence</a:t>
            </a:r>
            <a:r>
              <a:rPr lang="en-US" dirty="0"/>
              <a:t>.</a:t>
            </a:r>
          </a:p>
        </p:txBody>
      </p:sp>
    </p:spTree>
    <p:extLst>
      <p:ext uri="{BB962C8B-B14F-4D97-AF65-F5344CB8AC3E}">
        <p14:creationId xmlns:p14="http://schemas.microsoft.com/office/powerpoint/2010/main" val="29868611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4C0B-3A6B-3539-3AB9-05AB089DF609}"/>
              </a:ext>
            </a:extLst>
          </p:cNvPr>
          <p:cNvSpPr>
            <a:spLocks noGrp="1"/>
          </p:cNvSpPr>
          <p:nvPr>
            <p:ph type="title"/>
          </p:nvPr>
        </p:nvSpPr>
        <p:spPr/>
        <p:txBody>
          <a:bodyPr/>
          <a:lstStyle/>
          <a:p>
            <a:r>
              <a:rPr lang="en-US" dirty="0"/>
              <a:t>Gas Fuel Purge</a:t>
            </a:r>
          </a:p>
        </p:txBody>
      </p:sp>
      <p:sp>
        <p:nvSpPr>
          <p:cNvPr id="3" name="Content Placeholder 2">
            <a:extLst>
              <a:ext uri="{FF2B5EF4-FFF2-40B4-BE49-F238E27FC236}">
                <a16:creationId xmlns:a16="http://schemas.microsoft.com/office/drawing/2014/main" id="{63724591-0614-5DC0-CAA9-93680502AC55}"/>
              </a:ext>
            </a:extLst>
          </p:cNvPr>
          <p:cNvSpPr>
            <a:spLocks noGrp="1"/>
          </p:cNvSpPr>
          <p:nvPr>
            <p:ph idx="1"/>
          </p:nvPr>
        </p:nvSpPr>
        <p:spPr/>
        <p:txBody>
          <a:bodyPr>
            <a:normAutofit fontScale="92500" lnSpcReduction="20000"/>
          </a:bodyPr>
          <a:lstStyle/>
          <a:p>
            <a:r>
              <a:rPr lang="en-US" b="1" dirty="0"/>
              <a:t>Primary gas fuel purge </a:t>
            </a:r>
          </a:p>
          <a:p>
            <a:pPr lvl="1"/>
            <a:r>
              <a:rPr lang="en-US" dirty="0"/>
              <a:t>is </a:t>
            </a:r>
            <a:r>
              <a:rPr lang="en-US" b="1" dirty="0"/>
              <a:t>required during </a:t>
            </a:r>
          </a:p>
          <a:p>
            <a:pPr lvl="2"/>
            <a:r>
              <a:rPr lang="en-US" b="1" dirty="0"/>
              <a:t>premix steady state</a:t>
            </a:r>
            <a:endParaRPr lang="en-US" dirty="0"/>
          </a:p>
          <a:p>
            <a:pPr lvl="2"/>
            <a:r>
              <a:rPr lang="en-US" b="1" dirty="0"/>
              <a:t>liquid fuel operation.</a:t>
            </a:r>
            <a:r>
              <a:rPr lang="en-US" dirty="0"/>
              <a:t> </a:t>
            </a:r>
          </a:p>
          <a:p>
            <a:r>
              <a:rPr lang="en-US" dirty="0"/>
              <a:t>This system </a:t>
            </a:r>
            <a:r>
              <a:rPr lang="en-US" b="1" dirty="0"/>
              <a:t>involves a double block and bleed arrangement</a:t>
            </a:r>
            <a:r>
              <a:rPr lang="en-US" dirty="0"/>
              <a:t>, </a:t>
            </a:r>
            <a:r>
              <a:rPr lang="en-US" dirty="0" err="1"/>
              <a:t>wherby</a:t>
            </a:r>
            <a:r>
              <a:rPr lang="en-US" dirty="0"/>
              <a:t> </a:t>
            </a:r>
          </a:p>
          <a:p>
            <a:pPr lvl="1"/>
            <a:r>
              <a:rPr lang="en-US" b="1" dirty="0"/>
              <a:t>Two purge valves (VA13–1, –2) are shut </a:t>
            </a:r>
          </a:p>
          <a:p>
            <a:pPr lvl="2"/>
            <a:r>
              <a:rPr lang="en-US" b="1" dirty="0"/>
              <a:t>when primary gas is flowing</a:t>
            </a:r>
            <a:endParaRPr lang="en-US" dirty="0"/>
          </a:p>
          <a:p>
            <a:pPr lvl="1"/>
            <a:r>
              <a:rPr lang="en-US" b="1" dirty="0" err="1"/>
              <a:t>Intervalve</a:t>
            </a:r>
            <a:r>
              <a:rPr lang="en-US" b="1" dirty="0"/>
              <a:t> vent solenoid (20VG–2) is open</a:t>
            </a:r>
            <a:r>
              <a:rPr lang="en-US" dirty="0"/>
              <a:t> </a:t>
            </a:r>
          </a:p>
          <a:p>
            <a:pPr lvl="2"/>
            <a:r>
              <a:rPr lang="en-US" b="1" dirty="0"/>
              <a:t>To bleed any leakage </a:t>
            </a:r>
            <a:r>
              <a:rPr lang="en-US" i="1" dirty="0"/>
              <a:t>across the valves. </a:t>
            </a:r>
          </a:p>
          <a:p>
            <a:r>
              <a:rPr lang="en-US" dirty="0"/>
              <a:t>The </a:t>
            </a:r>
            <a:r>
              <a:rPr lang="en-US" b="1" dirty="0"/>
              <a:t>purge valves </a:t>
            </a:r>
            <a:r>
              <a:rPr lang="en-US" dirty="0"/>
              <a:t>are </a:t>
            </a:r>
            <a:r>
              <a:rPr lang="en-US" b="1" dirty="0"/>
              <a:t>air operated through solenoid valves 20PG–1, –2. </a:t>
            </a:r>
          </a:p>
          <a:p>
            <a:r>
              <a:rPr lang="en-US" b="1" dirty="0"/>
              <a:t>When</a:t>
            </a:r>
            <a:r>
              <a:rPr lang="en-US" dirty="0"/>
              <a:t> there is </a:t>
            </a:r>
            <a:r>
              <a:rPr lang="en-US" b="1" dirty="0"/>
              <a:t>no primary gas flow</a:t>
            </a:r>
            <a:r>
              <a:rPr lang="en-US" dirty="0"/>
              <a:t>, the </a:t>
            </a:r>
            <a:r>
              <a:rPr lang="en-US" b="1" dirty="0"/>
              <a:t>purge valves open</a:t>
            </a:r>
            <a:r>
              <a:rPr lang="en-US" dirty="0"/>
              <a:t> </a:t>
            </a:r>
          </a:p>
          <a:p>
            <a:pPr lvl="1"/>
            <a:r>
              <a:rPr lang="en-US" dirty="0"/>
              <a:t>And </a:t>
            </a:r>
            <a:r>
              <a:rPr lang="en-US" b="1" dirty="0"/>
              <a:t>allow compressor discharge air to flow through </a:t>
            </a:r>
            <a:r>
              <a:rPr lang="en-US" dirty="0"/>
              <a:t>the </a:t>
            </a:r>
            <a:r>
              <a:rPr lang="en-US" b="1" dirty="0"/>
              <a:t>primary fuel nozzle passages. </a:t>
            </a:r>
          </a:p>
        </p:txBody>
      </p:sp>
    </p:spTree>
    <p:extLst>
      <p:ext uri="{BB962C8B-B14F-4D97-AF65-F5344CB8AC3E}">
        <p14:creationId xmlns:p14="http://schemas.microsoft.com/office/powerpoint/2010/main" val="5145501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8C54-C226-6E8D-2B47-F5A466980B59}"/>
              </a:ext>
            </a:extLst>
          </p:cNvPr>
          <p:cNvSpPr>
            <a:spLocks noGrp="1"/>
          </p:cNvSpPr>
          <p:nvPr>
            <p:ph type="title"/>
          </p:nvPr>
        </p:nvSpPr>
        <p:spPr/>
        <p:txBody>
          <a:bodyPr/>
          <a:lstStyle/>
          <a:p>
            <a:r>
              <a:rPr lang="en-US" dirty="0"/>
              <a:t>Gas Fuel Purge [</a:t>
            </a:r>
            <a:r>
              <a:rPr lang="en-US" dirty="0" err="1"/>
              <a:t>conti</a:t>
            </a:r>
            <a:r>
              <a:rPr lang="en-US" dirty="0"/>
              <a:t>.]</a:t>
            </a:r>
          </a:p>
        </p:txBody>
      </p:sp>
      <p:sp>
        <p:nvSpPr>
          <p:cNvPr id="3" name="Content Placeholder 2">
            <a:extLst>
              <a:ext uri="{FF2B5EF4-FFF2-40B4-BE49-F238E27FC236}">
                <a16:creationId xmlns:a16="http://schemas.microsoft.com/office/drawing/2014/main" id="{5E589CED-79EC-D31A-C234-9467E83DDEFF}"/>
              </a:ext>
            </a:extLst>
          </p:cNvPr>
          <p:cNvSpPr>
            <a:spLocks noGrp="1"/>
          </p:cNvSpPr>
          <p:nvPr>
            <p:ph idx="1"/>
          </p:nvPr>
        </p:nvSpPr>
        <p:spPr/>
        <p:txBody>
          <a:bodyPr/>
          <a:lstStyle/>
          <a:p>
            <a:r>
              <a:rPr lang="en-US" b="1" dirty="0"/>
              <a:t>Secondary purge </a:t>
            </a:r>
            <a:r>
              <a:rPr lang="en-US" dirty="0"/>
              <a:t>is </a:t>
            </a:r>
            <a:r>
              <a:rPr lang="en-US" b="1" dirty="0"/>
              <a:t>required</a:t>
            </a:r>
            <a:r>
              <a:rPr lang="en-US" dirty="0"/>
              <a:t> </a:t>
            </a:r>
            <a:r>
              <a:rPr lang="en-US" b="1" dirty="0"/>
              <a:t>for</a:t>
            </a:r>
            <a:r>
              <a:rPr lang="en-US" dirty="0"/>
              <a:t> the </a:t>
            </a:r>
            <a:r>
              <a:rPr lang="en-US" b="1" dirty="0"/>
              <a:t>secondary and tertiary nozzles </a:t>
            </a:r>
            <a:r>
              <a:rPr lang="en-US" dirty="0"/>
              <a:t>when </a:t>
            </a:r>
          </a:p>
          <a:p>
            <a:pPr lvl="1"/>
            <a:r>
              <a:rPr lang="en-US" b="1" dirty="0"/>
              <a:t>Secondary and tertiary fuel flow is reduced to zero</a:t>
            </a:r>
          </a:p>
          <a:p>
            <a:pPr lvl="1"/>
            <a:r>
              <a:rPr lang="en-US" b="1" dirty="0"/>
              <a:t>Operating on liquid fuel </a:t>
            </a:r>
          </a:p>
          <a:p>
            <a:r>
              <a:rPr lang="en-US" dirty="0"/>
              <a:t>This is a </a:t>
            </a:r>
            <a:r>
              <a:rPr lang="en-US" b="1" dirty="0"/>
              <a:t>block and bleed arrangement similar to the primary purge </a:t>
            </a:r>
            <a:r>
              <a:rPr lang="en-US" dirty="0"/>
              <a:t>with:</a:t>
            </a:r>
          </a:p>
          <a:p>
            <a:pPr lvl="1"/>
            <a:r>
              <a:rPr lang="en-US" dirty="0"/>
              <a:t>Two purge valves (VA13–3, –4)</a:t>
            </a:r>
          </a:p>
          <a:p>
            <a:pPr lvl="1"/>
            <a:r>
              <a:rPr lang="en-US" dirty="0" err="1"/>
              <a:t>Intervalve</a:t>
            </a:r>
            <a:r>
              <a:rPr lang="en-US" dirty="0"/>
              <a:t> vent solenoid (20VG–3)</a:t>
            </a:r>
          </a:p>
          <a:p>
            <a:pPr lvl="1"/>
            <a:r>
              <a:rPr lang="en-US" dirty="0"/>
              <a:t>Solenoid valves 20PG–3, –4.</a:t>
            </a:r>
          </a:p>
          <a:p>
            <a:endParaRPr lang="en-US" dirty="0"/>
          </a:p>
        </p:txBody>
      </p:sp>
    </p:spTree>
    <p:extLst>
      <p:ext uri="{BB962C8B-B14F-4D97-AF65-F5344CB8AC3E}">
        <p14:creationId xmlns:p14="http://schemas.microsoft.com/office/powerpoint/2010/main" val="8523779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D4A6-A1DC-62A2-3834-44026E448577}"/>
              </a:ext>
            </a:extLst>
          </p:cNvPr>
          <p:cNvSpPr>
            <a:spLocks noGrp="1"/>
          </p:cNvSpPr>
          <p:nvPr>
            <p:ph type="ctrTitle"/>
          </p:nvPr>
        </p:nvSpPr>
        <p:spPr>
          <a:xfrm>
            <a:off x="215153" y="2551953"/>
            <a:ext cx="11761694" cy="1754094"/>
          </a:xfrm>
        </p:spPr>
        <p:txBody>
          <a:bodyPr>
            <a:normAutofit/>
          </a:bodyPr>
          <a:lstStyle/>
          <a:p>
            <a:r>
              <a:rPr lang="en-US" b="1" dirty="0"/>
              <a:t>MODULATED INLET GUIDE VANE</a:t>
            </a:r>
            <a:br>
              <a:rPr lang="en-US" b="1" dirty="0"/>
            </a:br>
            <a:r>
              <a:rPr lang="en-US" b="1" dirty="0"/>
              <a:t>SYSTEM</a:t>
            </a:r>
            <a:endParaRPr lang="en-US" dirty="0"/>
          </a:p>
        </p:txBody>
      </p:sp>
    </p:spTree>
    <p:extLst>
      <p:ext uri="{BB962C8B-B14F-4D97-AF65-F5344CB8AC3E}">
        <p14:creationId xmlns:p14="http://schemas.microsoft.com/office/powerpoint/2010/main" val="3483935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2FF2-CB1C-FCCE-96EB-9F39F6904B1C}"/>
              </a:ext>
            </a:extLst>
          </p:cNvPr>
          <p:cNvSpPr>
            <a:spLocks noGrp="1"/>
          </p:cNvSpPr>
          <p:nvPr>
            <p:ph type="title"/>
          </p:nvPr>
        </p:nvSpPr>
        <p:spPr/>
        <p:txBody>
          <a:bodyPr/>
          <a:lstStyle/>
          <a:p>
            <a:pPr algn="ctr"/>
            <a:r>
              <a:rPr lang="en-US" b="1" i="1" dirty="0"/>
              <a:t>MODULATED INLET GUIDE VANE</a:t>
            </a:r>
            <a:br>
              <a:rPr lang="en-US" b="1" i="1" dirty="0"/>
            </a:br>
            <a:r>
              <a:rPr lang="en-US" b="1" i="1" dirty="0"/>
              <a:t>SYSTEM</a:t>
            </a:r>
          </a:p>
        </p:txBody>
      </p:sp>
      <p:sp>
        <p:nvSpPr>
          <p:cNvPr id="3" name="Content Placeholder 2">
            <a:extLst>
              <a:ext uri="{FF2B5EF4-FFF2-40B4-BE49-F238E27FC236}">
                <a16:creationId xmlns:a16="http://schemas.microsoft.com/office/drawing/2014/main" id="{25A8CDAB-E2BD-9934-4869-BC5380BAEE29}"/>
              </a:ext>
            </a:extLst>
          </p:cNvPr>
          <p:cNvSpPr>
            <a:spLocks noGrp="1"/>
          </p:cNvSpPr>
          <p:nvPr>
            <p:ph idx="1"/>
          </p:nvPr>
        </p:nvSpPr>
        <p:spPr/>
        <p:txBody>
          <a:bodyPr>
            <a:normAutofit/>
          </a:bodyPr>
          <a:lstStyle/>
          <a:p>
            <a:r>
              <a:rPr lang="en-US" dirty="0"/>
              <a:t>The </a:t>
            </a:r>
            <a:r>
              <a:rPr lang="en-US" b="1" dirty="0"/>
              <a:t>Inlet Guide Vanes (IGVs) modulate during</a:t>
            </a:r>
            <a:r>
              <a:rPr lang="en-US" dirty="0"/>
              <a:t>:</a:t>
            </a:r>
          </a:p>
          <a:p>
            <a:pPr lvl="1"/>
            <a:r>
              <a:rPr lang="en-US" dirty="0"/>
              <a:t>The </a:t>
            </a:r>
            <a:r>
              <a:rPr lang="en-US" b="1" dirty="0"/>
              <a:t>Acceleration</a:t>
            </a:r>
            <a:r>
              <a:rPr lang="en-US" dirty="0"/>
              <a:t> of the gas turbine </a:t>
            </a:r>
            <a:r>
              <a:rPr lang="en-US" b="1" dirty="0"/>
              <a:t>to rated speed</a:t>
            </a:r>
            <a:r>
              <a:rPr lang="en-US" dirty="0"/>
              <a:t>, </a:t>
            </a:r>
          </a:p>
          <a:p>
            <a:pPr lvl="1"/>
            <a:r>
              <a:rPr lang="en-US" b="1" dirty="0"/>
              <a:t>Loading and Unloading </a:t>
            </a:r>
            <a:r>
              <a:rPr lang="en-US" dirty="0"/>
              <a:t>of the </a:t>
            </a:r>
            <a:r>
              <a:rPr lang="en-US" b="1" dirty="0"/>
              <a:t>generator</a:t>
            </a:r>
            <a:r>
              <a:rPr lang="en-US" dirty="0"/>
              <a:t>, and </a:t>
            </a:r>
          </a:p>
          <a:p>
            <a:pPr lvl="1"/>
            <a:r>
              <a:rPr lang="en-US" b="1" dirty="0"/>
              <a:t>Deceleration</a:t>
            </a:r>
            <a:r>
              <a:rPr lang="en-US" dirty="0"/>
              <a:t> of the gas turbine.</a:t>
            </a:r>
          </a:p>
          <a:p>
            <a:r>
              <a:rPr lang="en-US" dirty="0"/>
              <a:t>This </a:t>
            </a:r>
            <a:r>
              <a:rPr lang="en-US" b="1" dirty="0"/>
              <a:t>IGV</a:t>
            </a:r>
            <a:r>
              <a:rPr lang="en-US" dirty="0"/>
              <a:t> </a:t>
            </a:r>
            <a:r>
              <a:rPr lang="en-US" b="1" dirty="0"/>
              <a:t>modulation maintains</a:t>
            </a:r>
          </a:p>
          <a:p>
            <a:pPr lvl="1"/>
            <a:r>
              <a:rPr lang="en-US" b="1" dirty="0"/>
              <a:t>Proper flows and pressures</a:t>
            </a:r>
            <a:r>
              <a:rPr lang="en-US" dirty="0"/>
              <a:t>, and thus </a:t>
            </a:r>
            <a:r>
              <a:rPr lang="en-US" b="1" dirty="0"/>
              <a:t>stresses</a:t>
            </a:r>
            <a:r>
              <a:rPr lang="en-US" dirty="0"/>
              <a:t>, </a:t>
            </a:r>
            <a:r>
              <a:rPr lang="en-US" b="1" dirty="0"/>
              <a:t>in</a:t>
            </a:r>
            <a:r>
              <a:rPr lang="en-US" dirty="0"/>
              <a:t> the </a:t>
            </a:r>
            <a:r>
              <a:rPr lang="en-US" b="1" dirty="0"/>
              <a:t>compressor</a:t>
            </a:r>
          </a:p>
          <a:p>
            <a:pPr lvl="1"/>
            <a:r>
              <a:rPr lang="en-US" dirty="0"/>
              <a:t>A </a:t>
            </a:r>
            <a:r>
              <a:rPr lang="en-US" b="1" dirty="0"/>
              <a:t>minimum pressure drop across </a:t>
            </a:r>
            <a:r>
              <a:rPr lang="en-US" dirty="0"/>
              <a:t>the </a:t>
            </a:r>
            <a:r>
              <a:rPr lang="en-US" b="1" dirty="0"/>
              <a:t>fuel nozzles</a:t>
            </a:r>
            <a:r>
              <a:rPr lang="en-US" dirty="0"/>
              <a:t>, and</a:t>
            </a:r>
          </a:p>
          <a:p>
            <a:pPr lvl="1">
              <a:buFont typeface="Wingdings" pitchFamily="2" charset="2"/>
              <a:buChar char="v"/>
            </a:pPr>
            <a:r>
              <a:rPr lang="en-US" dirty="0"/>
              <a:t>When </a:t>
            </a:r>
            <a:r>
              <a:rPr lang="en-US" b="1" dirty="0"/>
              <a:t>used in a combined cycle application</a:t>
            </a:r>
            <a:r>
              <a:rPr lang="en-US" dirty="0"/>
              <a:t>, maintains </a:t>
            </a:r>
            <a:r>
              <a:rPr lang="en-US" b="1" dirty="0"/>
              <a:t>high exhaust  temperatures at low loads</a:t>
            </a:r>
            <a:r>
              <a:rPr lang="en-US" dirty="0"/>
              <a:t>.</a:t>
            </a:r>
          </a:p>
        </p:txBody>
      </p:sp>
    </p:spTree>
    <p:extLst>
      <p:ext uri="{BB962C8B-B14F-4D97-AF65-F5344CB8AC3E}">
        <p14:creationId xmlns:p14="http://schemas.microsoft.com/office/powerpoint/2010/main" val="40474954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C474-1771-F559-EAAE-97546F9B3D72}"/>
              </a:ext>
            </a:extLst>
          </p:cNvPr>
          <p:cNvSpPr>
            <a:spLocks noGrp="1"/>
          </p:cNvSpPr>
          <p:nvPr>
            <p:ph type="title"/>
          </p:nvPr>
        </p:nvSpPr>
        <p:spPr/>
        <p:txBody>
          <a:bodyPr/>
          <a:lstStyle/>
          <a:p>
            <a:r>
              <a:rPr lang="en-US" b="1" dirty="0"/>
              <a:t>Guide Vane Actuation</a:t>
            </a:r>
          </a:p>
        </p:txBody>
      </p:sp>
      <p:sp>
        <p:nvSpPr>
          <p:cNvPr id="3" name="Content Placeholder 2">
            <a:extLst>
              <a:ext uri="{FF2B5EF4-FFF2-40B4-BE49-F238E27FC236}">
                <a16:creationId xmlns:a16="http://schemas.microsoft.com/office/drawing/2014/main" id="{5A9AA7D9-79BE-9F92-A354-BA9ADCC807FE}"/>
              </a:ext>
            </a:extLst>
          </p:cNvPr>
          <p:cNvSpPr>
            <a:spLocks noGrp="1"/>
          </p:cNvSpPr>
          <p:nvPr>
            <p:ph idx="1"/>
          </p:nvPr>
        </p:nvSpPr>
        <p:spPr/>
        <p:txBody>
          <a:bodyPr>
            <a:normAutofit/>
          </a:bodyPr>
          <a:lstStyle/>
          <a:p>
            <a:r>
              <a:rPr lang="en-US" dirty="0"/>
              <a:t>The modulated inlet guide vane </a:t>
            </a:r>
            <a:r>
              <a:rPr lang="en-US" b="1" dirty="0"/>
              <a:t>actuating system </a:t>
            </a:r>
            <a:r>
              <a:rPr lang="en-US" dirty="0"/>
              <a:t>is comprised of the following </a:t>
            </a:r>
            <a:r>
              <a:rPr lang="en-US" b="1" dirty="0"/>
              <a:t>components</a:t>
            </a:r>
            <a:r>
              <a:rPr lang="en-US" dirty="0"/>
              <a:t>: </a:t>
            </a:r>
          </a:p>
          <a:p>
            <a:pPr lvl="1"/>
            <a:r>
              <a:rPr lang="en-US" b="1" dirty="0" err="1"/>
              <a:t>Servovalve</a:t>
            </a:r>
            <a:r>
              <a:rPr lang="en-US" b="1" dirty="0"/>
              <a:t> 90TV </a:t>
            </a:r>
          </a:p>
          <a:p>
            <a:pPr lvl="1"/>
            <a:r>
              <a:rPr lang="en-US" b="1" dirty="0"/>
              <a:t>LVDT position sensors 96TV–1 </a:t>
            </a:r>
            <a:r>
              <a:rPr lang="en-US" dirty="0"/>
              <a:t>and </a:t>
            </a:r>
            <a:r>
              <a:rPr lang="en-US" b="1" dirty="0"/>
              <a:t>96TV–2</a:t>
            </a:r>
            <a:r>
              <a:rPr lang="en-US" dirty="0"/>
              <a:t>, and, </a:t>
            </a:r>
          </a:p>
          <a:p>
            <a:pPr lvl="1"/>
            <a:r>
              <a:rPr lang="en-US" b="1" i="1" dirty="0"/>
              <a:t>In some instances</a:t>
            </a:r>
            <a:r>
              <a:rPr lang="en-US" dirty="0"/>
              <a:t>, </a:t>
            </a:r>
            <a:r>
              <a:rPr lang="en-US" b="1" dirty="0"/>
              <a:t>solenoid valve 20TV </a:t>
            </a:r>
            <a:r>
              <a:rPr lang="en-US" dirty="0"/>
              <a:t>and</a:t>
            </a:r>
            <a:r>
              <a:rPr lang="en-US" b="1" dirty="0"/>
              <a:t> hydraulic dump valve VH3</a:t>
            </a:r>
            <a:r>
              <a:rPr lang="en-US" dirty="0"/>
              <a:t>. </a:t>
            </a:r>
          </a:p>
          <a:p>
            <a:pPr lvl="2"/>
            <a:r>
              <a:rPr lang="en-US" b="1" i="1" dirty="0"/>
              <a:t>If used</a:t>
            </a:r>
            <a:r>
              <a:rPr lang="en-US" dirty="0"/>
              <a:t>, they </a:t>
            </a:r>
            <a:r>
              <a:rPr lang="en-US" b="1" dirty="0"/>
              <a:t>prevent hydraulic oil pressure from flowing to 90TV</a:t>
            </a:r>
            <a:r>
              <a:rPr lang="en-US" dirty="0"/>
              <a:t>. (Figure 23)</a:t>
            </a:r>
          </a:p>
          <a:p>
            <a:r>
              <a:rPr lang="en-US" b="1" dirty="0"/>
              <a:t>Control of 90TV </a:t>
            </a:r>
            <a:r>
              <a:rPr lang="en-US" dirty="0"/>
              <a:t>will </a:t>
            </a:r>
            <a:r>
              <a:rPr lang="en-US" b="1" dirty="0"/>
              <a:t>port hydraulic pressure </a:t>
            </a:r>
            <a:r>
              <a:rPr lang="en-US" dirty="0"/>
              <a:t>to </a:t>
            </a:r>
            <a:r>
              <a:rPr lang="en-US" b="1" dirty="0"/>
              <a:t>operate the variable inlet guide vane actuator.</a:t>
            </a:r>
          </a:p>
        </p:txBody>
      </p:sp>
    </p:spTree>
    <p:extLst>
      <p:ext uri="{BB962C8B-B14F-4D97-AF65-F5344CB8AC3E}">
        <p14:creationId xmlns:p14="http://schemas.microsoft.com/office/powerpoint/2010/main" val="272940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4966-F5DA-147D-458B-BD313DAA2AB3}"/>
              </a:ext>
            </a:extLst>
          </p:cNvPr>
          <p:cNvSpPr>
            <a:spLocks noGrp="1"/>
          </p:cNvSpPr>
          <p:nvPr>
            <p:ph type="title"/>
          </p:nvPr>
        </p:nvSpPr>
        <p:spPr/>
        <p:txBody>
          <a:bodyPr/>
          <a:lstStyle/>
          <a:p>
            <a:r>
              <a:rPr lang="en-US" dirty="0"/>
              <a:t>Speed Detectors</a:t>
            </a:r>
          </a:p>
        </p:txBody>
      </p:sp>
      <p:sp>
        <p:nvSpPr>
          <p:cNvPr id="3" name="Content Placeholder 2">
            <a:extLst>
              <a:ext uri="{FF2B5EF4-FFF2-40B4-BE49-F238E27FC236}">
                <a16:creationId xmlns:a16="http://schemas.microsoft.com/office/drawing/2014/main" id="{CBFF2FBE-5E9B-2845-C054-9E64EF624E1B}"/>
              </a:ext>
            </a:extLst>
          </p:cNvPr>
          <p:cNvSpPr>
            <a:spLocks noGrp="1"/>
          </p:cNvSpPr>
          <p:nvPr>
            <p:ph idx="1"/>
          </p:nvPr>
        </p:nvSpPr>
        <p:spPr/>
        <p:txBody>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An </a:t>
            </a:r>
            <a:r>
              <a:rPr lang="en-IN" sz="2600" i="1" kern="100" dirty="0">
                <a:effectLst/>
                <a:latin typeface="Calibri" panose="020F0502020204030204" pitchFamily="34" charset="0"/>
                <a:ea typeface="Calibri" panose="020F0502020204030204" pitchFamily="34" charset="0"/>
                <a:cs typeface="Times New Roman" panose="02020603050405020304" pitchFamily="18" charset="0"/>
              </a:rPr>
              <a:t>important part of the start–up/shutdown sequence control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of the gas turbine is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proper speed sensing</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Turbine speed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measured by magnetic pickups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speed detectors and speed relays that are typically used:</a:t>
            </a:r>
          </a:p>
          <a:p>
            <a:pPr marL="800100" lvl="1" indent="-342900">
              <a:buFont typeface="Calibri" panose="020F0502020204030204" pitchFamily="34" charset="0"/>
              <a:buChar char="–"/>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L14H</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R</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Zero–Speed (approx. 0% speed)</a:t>
            </a:r>
          </a:p>
          <a:p>
            <a:pPr marL="800100" lvl="1" indent="-342900">
              <a:buFont typeface="Calibri" panose="020F0502020204030204" pitchFamily="34" charset="0"/>
              <a:buChar char="–"/>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L14H</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M</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Minimum Speed (approx. 16% speed)</a:t>
            </a:r>
          </a:p>
          <a:p>
            <a:pPr marL="800100" lvl="1" indent="-342900">
              <a:buFont typeface="Calibri" panose="020F0502020204030204" pitchFamily="34" charset="0"/>
              <a:buChar char="–"/>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L14H</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A</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Accelerating Speed (approx. 50% speed)</a:t>
            </a:r>
          </a:p>
          <a:p>
            <a:pPr marL="800100" lvl="1" indent="-342900">
              <a:buFont typeface="Calibri" panose="020F0502020204030204" pitchFamily="34" charset="0"/>
              <a:buChar char="–"/>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L14H</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S</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Operating Speed (approx. 95% speed)</a:t>
            </a:r>
          </a:p>
          <a:p>
            <a:pPr marL="0" indent="0">
              <a:buNone/>
            </a:pPr>
            <a:endParaRPr lang="en-US" dirty="0"/>
          </a:p>
        </p:txBody>
      </p:sp>
    </p:spTree>
    <p:extLst>
      <p:ext uri="{BB962C8B-B14F-4D97-AF65-F5344CB8AC3E}">
        <p14:creationId xmlns:p14="http://schemas.microsoft.com/office/powerpoint/2010/main" val="3772767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C80DAE-AAD6-2C3D-547D-C861D79860F0}"/>
              </a:ext>
            </a:extLst>
          </p:cNvPr>
          <p:cNvPicPr>
            <a:picLocks noChangeAspect="1"/>
          </p:cNvPicPr>
          <p:nvPr/>
        </p:nvPicPr>
        <p:blipFill>
          <a:blip r:embed="rId2"/>
          <a:stretch>
            <a:fillRect/>
          </a:stretch>
        </p:blipFill>
        <p:spPr>
          <a:xfrm>
            <a:off x="2697345" y="1"/>
            <a:ext cx="6797309" cy="6857999"/>
          </a:xfrm>
          <a:prstGeom prst="rect">
            <a:avLst/>
          </a:prstGeom>
        </p:spPr>
      </p:pic>
    </p:spTree>
    <p:extLst>
      <p:ext uri="{BB962C8B-B14F-4D97-AF65-F5344CB8AC3E}">
        <p14:creationId xmlns:p14="http://schemas.microsoft.com/office/powerpoint/2010/main" val="14501681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B0DD-A8AD-5A74-1C70-5EC0CAECCB4C}"/>
              </a:ext>
            </a:extLst>
          </p:cNvPr>
          <p:cNvSpPr>
            <a:spLocks noGrp="1"/>
          </p:cNvSpPr>
          <p:nvPr>
            <p:ph type="title"/>
          </p:nvPr>
        </p:nvSpPr>
        <p:spPr/>
        <p:txBody>
          <a:bodyPr/>
          <a:lstStyle/>
          <a:p>
            <a:r>
              <a:rPr lang="en-US" b="1" dirty="0"/>
              <a:t>Operation</a:t>
            </a:r>
          </a:p>
        </p:txBody>
      </p:sp>
      <p:sp>
        <p:nvSpPr>
          <p:cNvPr id="3" name="Content Placeholder 2">
            <a:extLst>
              <a:ext uri="{FF2B5EF4-FFF2-40B4-BE49-F238E27FC236}">
                <a16:creationId xmlns:a16="http://schemas.microsoft.com/office/drawing/2014/main" id="{F3ED657A-3AFC-DCF9-3C6C-65AA17552F70}"/>
              </a:ext>
            </a:extLst>
          </p:cNvPr>
          <p:cNvSpPr>
            <a:spLocks noGrp="1"/>
          </p:cNvSpPr>
          <p:nvPr>
            <p:ph idx="1"/>
          </p:nvPr>
        </p:nvSpPr>
        <p:spPr/>
        <p:txBody>
          <a:bodyPr>
            <a:normAutofit fontScale="92500" lnSpcReduction="10000"/>
          </a:bodyPr>
          <a:lstStyle/>
          <a:p>
            <a:r>
              <a:rPr lang="en-US" dirty="0"/>
              <a:t>During </a:t>
            </a:r>
            <a:r>
              <a:rPr lang="en-US" b="1" dirty="0"/>
              <a:t>start–up</a:t>
            </a:r>
            <a:r>
              <a:rPr lang="en-US" dirty="0"/>
              <a:t>, the inlet guide vanes (</a:t>
            </a:r>
            <a:r>
              <a:rPr lang="en-US" b="1" dirty="0"/>
              <a:t>IGVs</a:t>
            </a:r>
            <a:r>
              <a:rPr lang="en-US" dirty="0"/>
              <a:t>) are </a:t>
            </a:r>
            <a:r>
              <a:rPr lang="en-US" b="1" dirty="0"/>
              <a:t>held fully closed, </a:t>
            </a:r>
            <a:r>
              <a:rPr lang="en-US" dirty="0"/>
              <a:t>A nominal </a:t>
            </a:r>
            <a:r>
              <a:rPr lang="en-US" b="1" dirty="0"/>
              <a:t>27 degree angle </a:t>
            </a:r>
            <a:r>
              <a:rPr lang="en-US" dirty="0"/>
              <a:t>from </a:t>
            </a:r>
            <a:r>
              <a:rPr lang="en-US" b="1" dirty="0"/>
              <a:t>zero to 83.5% corrected speed</a:t>
            </a:r>
            <a:r>
              <a:rPr lang="en-US" dirty="0"/>
              <a:t>. </a:t>
            </a:r>
          </a:p>
          <a:p>
            <a:r>
              <a:rPr lang="en-US" b="1" dirty="0"/>
              <a:t>Turbine speed </a:t>
            </a:r>
            <a:r>
              <a:rPr lang="en-US" dirty="0"/>
              <a:t>is </a:t>
            </a:r>
            <a:r>
              <a:rPr lang="en-US" b="1" dirty="0"/>
              <a:t>corrected</a:t>
            </a:r>
            <a:r>
              <a:rPr lang="en-US" dirty="0"/>
              <a:t> to </a:t>
            </a:r>
            <a:r>
              <a:rPr lang="en-US" b="1" dirty="0"/>
              <a:t>reflect air conditions </a:t>
            </a:r>
            <a:r>
              <a:rPr lang="en-US" dirty="0"/>
              <a:t>at 27° C (80° F); this </a:t>
            </a:r>
            <a:r>
              <a:rPr lang="en-US" b="1" dirty="0"/>
              <a:t>compensates</a:t>
            </a:r>
            <a:r>
              <a:rPr lang="en-US" dirty="0"/>
              <a:t> </a:t>
            </a:r>
            <a:r>
              <a:rPr lang="en-US" b="1" dirty="0"/>
              <a:t>for changes in air density, as ambient conditions change</a:t>
            </a:r>
            <a:r>
              <a:rPr lang="en-US" dirty="0"/>
              <a:t>. </a:t>
            </a:r>
          </a:p>
          <a:p>
            <a:r>
              <a:rPr lang="en-US" dirty="0"/>
              <a:t>At ambient temperatures </a:t>
            </a:r>
            <a:r>
              <a:rPr lang="en-US" b="1" dirty="0"/>
              <a:t>greater than 80° F</a:t>
            </a:r>
          </a:p>
          <a:p>
            <a:pPr lvl="1"/>
            <a:r>
              <a:rPr lang="en-US" b="1" dirty="0"/>
              <a:t>Corrected speed TNHCOR </a:t>
            </a:r>
            <a:r>
              <a:rPr lang="en-US" dirty="0"/>
              <a:t>is </a:t>
            </a:r>
            <a:r>
              <a:rPr lang="en-US" b="1" dirty="0"/>
              <a:t>less than actual speed TNH</a:t>
            </a:r>
            <a:r>
              <a:rPr lang="en-US" dirty="0"/>
              <a:t>; </a:t>
            </a:r>
          </a:p>
          <a:p>
            <a:r>
              <a:rPr lang="en-US" dirty="0"/>
              <a:t>At </a:t>
            </a:r>
            <a:r>
              <a:rPr lang="en-US" dirty="0" err="1"/>
              <a:t>ambients</a:t>
            </a:r>
            <a:r>
              <a:rPr lang="en-US" dirty="0"/>
              <a:t> </a:t>
            </a:r>
            <a:r>
              <a:rPr lang="en-US" b="1" dirty="0"/>
              <a:t>less than 27° C (80° F)</a:t>
            </a:r>
          </a:p>
          <a:p>
            <a:pPr lvl="1"/>
            <a:r>
              <a:rPr lang="en-US" b="1" dirty="0"/>
              <a:t>TNHCOR is greater than TNH</a:t>
            </a:r>
            <a:r>
              <a:rPr lang="en-US" dirty="0"/>
              <a:t>. </a:t>
            </a:r>
          </a:p>
          <a:p>
            <a:r>
              <a:rPr lang="en-US" dirty="0"/>
              <a:t>After attaining a </a:t>
            </a:r>
            <a:r>
              <a:rPr lang="en-US" b="1" dirty="0"/>
              <a:t>speed</a:t>
            </a:r>
            <a:r>
              <a:rPr lang="en-US" dirty="0"/>
              <a:t> of </a:t>
            </a:r>
            <a:r>
              <a:rPr lang="en-US" b="1" dirty="0"/>
              <a:t>approximately</a:t>
            </a:r>
            <a:r>
              <a:rPr lang="en-US" dirty="0"/>
              <a:t> </a:t>
            </a:r>
            <a:r>
              <a:rPr lang="en-US" b="1" dirty="0"/>
              <a:t>83.5%</a:t>
            </a:r>
            <a:r>
              <a:rPr lang="en-US" dirty="0"/>
              <a:t>, the </a:t>
            </a:r>
            <a:r>
              <a:rPr lang="en-US" b="1" dirty="0"/>
              <a:t>guide vanes </a:t>
            </a:r>
            <a:r>
              <a:rPr lang="en-US" dirty="0"/>
              <a:t>will </a:t>
            </a:r>
            <a:r>
              <a:rPr lang="en-US" b="1" dirty="0"/>
              <a:t>modulate open</a:t>
            </a:r>
            <a:r>
              <a:rPr lang="en-US" dirty="0"/>
              <a:t> at about </a:t>
            </a:r>
            <a:r>
              <a:rPr lang="en-US" b="1" dirty="0"/>
              <a:t>6.7 degrees per percent increase in corrected speed.</a:t>
            </a:r>
          </a:p>
        </p:txBody>
      </p:sp>
    </p:spTree>
    <p:extLst>
      <p:ext uri="{BB962C8B-B14F-4D97-AF65-F5344CB8AC3E}">
        <p14:creationId xmlns:p14="http://schemas.microsoft.com/office/powerpoint/2010/main" val="1757035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C80F-24DA-6AA5-0496-FAC2C7DAEA0C}"/>
              </a:ext>
            </a:extLst>
          </p:cNvPr>
          <p:cNvSpPr>
            <a:spLocks noGrp="1"/>
          </p:cNvSpPr>
          <p:nvPr>
            <p:ph type="title"/>
          </p:nvPr>
        </p:nvSpPr>
        <p:spPr/>
        <p:txBody>
          <a:bodyPr/>
          <a:lstStyle/>
          <a:p>
            <a:r>
              <a:rPr lang="en-US" b="1" dirty="0"/>
              <a:t>Operation [</a:t>
            </a:r>
            <a:r>
              <a:rPr lang="en-US" b="1" dirty="0" err="1"/>
              <a:t>conti</a:t>
            </a:r>
            <a:r>
              <a:rPr lang="en-US" b="1" dirty="0"/>
              <a:t>.]</a:t>
            </a:r>
            <a:endParaRPr lang="en-US" dirty="0"/>
          </a:p>
        </p:txBody>
      </p:sp>
      <p:sp>
        <p:nvSpPr>
          <p:cNvPr id="3" name="Content Placeholder 2">
            <a:extLst>
              <a:ext uri="{FF2B5EF4-FFF2-40B4-BE49-F238E27FC236}">
                <a16:creationId xmlns:a16="http://schemas.microsoft.com/office/drawing/2014/main" id="{8EC576F6-A820-190F-D32D-08D45D7E747A}"/>
              </a:ext>
            </a:extLst>
          </p:cNvPr>
          <p:cNvSpPr>
            <a:spLocks noGrp="1"/>
          </p:cNvSpPr>
          <p:nvPr>
            <p:ph idx="1"/>
          </p:nvPr>
        </p:nvSpPr>
        <p:spPr/>
        <p:txBody>
          <a:bodyPr>
            <a:normAutofit/>
          </a:bodyPr>
          <a:lstStyle/>
          <a:p>
            <a:r>
              <a:rPr lang="en-US" dirty="0"/>
              <a:t>When the </a:t>
            </a:r>
            <a:r>
              <a:rPr lang="en-US" b="1" dirty="0"/>
              <a:t>guide vanes </a:t>
            </a:r>
            <a:r>
              <a:rPr lang="en-US" dirty="0"/>
              <a:t>reach the </a:t>
            </a:r>
            <a:r>
              <a:rPr lang="en-US" b="1" dirty="0"/>
              <a:t>minimum full speed angle</a:t>
            </a:r>
            <a:r>
              <a:rPr lang="en-US" dirty="0"/>
              <a:t>, nominally </a:t>
            </a:r>
            <a:r>
              <a:rPr lang="en-US" b="1" dirty="0"/>
              <a:t>54°</a:t>
            </a:r>
            <a:r>
              <a:rPr lang="en-US" dirty="0"/>
              <a:t>, they </a:t>
            </a:r>
            <a:r>
              <a:rPr lang="en-US" b="1" dirty="0"/>
              <a:t>stop opening</a:t>
            </a:r>
          </a:p>
          <a:p>
            <a:pPr lvl="1"/>
            <a:r>
              <a:rPr lang="en-US" dirty="0"/>
              <a:t>This is usually at </a:t>
            </a:r>
            <a:r>
              <a:rPr lang="en-US" b="1" dirty="0"/>
              <a:t>approximately 91% TNH</a:t>
            </a:r>
            <a:r>
              <a:rPr lang="en-US" dirty="0"/>
              <a:t>. </a:t>
            </a:r>
          </a:p>
          <a:p>
            <a:r>
              <a:rPr lang="en-US" b="1" dirty="0"/>
              <a:t>By not allowing the guide vanes to close to an angle less than the minimum full speed angle at 100% TNH</a:t>
            </a:r>
          </a:p>
          <a:p>
            <a:pPr lvl="1"/>
            <a:r>
              <a:rPr lang="en-US" dirty="0"/>
              <a:t>A </a:t>
            </a:r>
            <a:r>
              <a:rPr lang="en-US" b="1" dirty="0"/>
              <a:t>minimum pressure drop </a:t>
            </a:r>
            <a:r>
              <a:rPr lang="en-US" dirty="0"/>
              <a:t>is maintained </a:t>
            </a:r>
            <a:r>
              <a:rPr lang="en-US" b="1" dirty="0"/>
              <a:t>across the fuel nozzles</a:t>
            </a:r>
            <a:r>
              <a:rPr lang="en-US" dirty="0"/>
              <a:t>, thereby </a:t>
            </a:r>
            <a:r>
              <a:rPr lang="en-US" b="1" dirty="0"/>
              <a:t>lessening combustion system resonance</a:t>
            </a:r>
            <a:r>
              <a:rPr lang="en-US" dirty="0"/>
              <a:t>. </a:t>
            </a:r>
          </a:p>
          <a:p>
            <a:r>
              <a:rPr lang="en-US" b="1" dirty="0"/>
              <a:t>Solenoid valve 20CB</a:t>
            </a:r>
            <a:r>
              <a:rPr lang="en-US" dirty="0"/>
              <a:t> is usually </a:t>
            </a:r>
            <a:r>
              <a:rPr lang="en-US" b="1" dirty="0"/>
              <a:t>opened when </a:t>
            </a:r>
            <a:r>
              <a:rPr lang="en-US" dirty="0"/>
              <a:t>the </a:t>
            </a:r>
            <a:r>
              <a:rPr lang="en-US" b="1" dirty="0"/>
              <a:t>generator breaker is closed</a:t>
            </a:r>
          </a:p>
          <a:p>
            <a:pPr lvl="1"/>
            <a:r>
              <a:rPr lang="en-US" dirty="0"/>
              <a:t>This in turn </a:t>
            </a:r>
            <a:r>
              <a:rPr lang="en-US" b="1" dirty="0"/>
              <a:t>closes the compressor bleed valve</a:t>
            </a:r>
            <a:r>
              <a:rPr lang="en-US" dirty="0"/>
              <a:t>s.</a:t>
            </a:r>
          </a:p>
        </p:txBody>
      </p:sp>
    </p:spTree>
    <p:extLst>
      <p:ext uri="{BB962C8B-B14F-4D97-AF65-F5344CB8AC3E}">
        <p14:creationId xmlns:p14="http://schemas.microsoft.com/office/powerpoint/2010/main" val="34819781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C9FA-0D7B-CF96-EFF1-3CEC2438F508}"/>
              </a:ext>
            </a:extLst>
          </p:cNvPr>
          <p:cNvSpPr>
            <a:spLocks noGrp="1"/>
          </p:cNvSpPr>
          <p:nvPr>
            <p:ph type="title"/>
          </p:nvPr>
        </p:nvSpPr>
        <p:spPr/>
        <p:txBody>
          <a:bodyPr/>
          <a:lstStyle/>
          <a:p>
            <a:r>
              <a:rPr lang="en-US" b="1" dirty="0"/>
              <a:t>Operation [</a:t>
            </a:r>
            <a:r>
              <a:rPr lang="en-US" b="1" dirty="0" err="1"/>
              <a:t>conti</a:t>
            </a:r>
            <a:r>
              <a:rPr lang="en-US" b="1" dirty="0"/>
              <a:t>.]</a:t>
            </a:r>
            <a:endParaRPr lang="en-US" dirty="0"/>
          </a:p>
        </p:txBody>
      </p:sp>
      <p:sp>
        <p:nvSpPr>
          <p:cNvPr id="3" name="Content Placeholder 2">
            <a:extLst>
              <a:ext uri="{FF2B5EF4-FFF2-40B4-BE49-F238E27FC236}">
                <a16:creationId xmlns:a16="http://schemas.microsoft.com/office/drawing/2014/main" id="{557E9FAC-FD88-6545-8253-41AB06348A98}"/>
              </a:ext>
            </a:extLst>
          </p:cNvPr>
          <p:cNvSpPr>
            <a:spLocks noGrp="1"/>
          </p:cNvSpPr>
          <p:nvPr>
            <p:ph idx="1"/>
          </p:nvPr>
        </p:nvSpPr>
        <p:spPr/>
        <p:txBody>
          <a:bodyPr>
            <a:normAutofit lnSpcReduction="10000"/>
          </a:bodyPr>
          <a:lstStyle/>
          <a:p>
            <a:r>
              <a:rPr lang="en-US" dirty="0"/>
              <a:t>As the </a:t>
            </a:r>
            <a:r>
              <a:rPr lang="en-US" b="1" dirty="0"/>
              <a:t>unit is loaded </a:t>
            </a:r>
            <a:r>
              <a:rPr lang="en-US" dirty="0"/>
              <a:t>and </a:t>
            </a:r>
            <a:r>
              <a:rPr lang="en-US" b="1" dirty="0"/>
              <a:t>exhaust temperature increases</a:t>
            </a:r>
            <a:r>
              <a:rPr lang="en-US" dirty="0"/>
              <a:t>, the inlet guide vanes (</a:t>
            </a:r>
            <a:r>
              <a:rPr lang="en-US" b="1" dirty="0"/>
              <a:t>IGVs</a:t>
            </a:r>
            <a:r>
              <a:rPr lang="en-US" dirty="0"/>
              <a:t>) will go to the </a:t>
            </a:r>
            <a:r>
              <a:rPr lang="en-US" b="1" dirty="0"/>
              <a:t>full open position</a:t>
            </a:r>
            <a:r>
              <a:rPr lang="en-US" dirty="0"/>
              <a:t> when the </a:t>
            </a:r>
            <a:r>
              <a:rPr lang="en-US" b="1" dirty="0"/>
              <a:t>exhaust temperature reaches one of two points, depending on the operation mode selected.</a:t>
            </a:r>
          </a:p>
          <a:p>
            <a:r>
              <a:rPr lang="en-US" dirty="0"/>
              <a:t>For </a:t>
            </a:r>
            <a:r>
              <a:rPr lang="en-US" b="1" dirty="0"/>
              <a:t>simple cycle operation</a:t>
            </a:r>
            <a:r>
              <a:rPr lang="en-US" dirty="0"/>
              <a:t>, the </a:t>
            </a:r>
            <a:r>
              <a:rPr lang="en-US" b="1" dirty="0"/>
              <a:t>IGVs</a:t>
            </a:r>
            <a:r>
              <a:rPr lang="en-US" dirty="0"/>
              <a:t> </a:t>
            </a:r>
            <a:r>
              <a:rPr lang="en-US" b="1" dirty="0"/>
              <a:t>move to </a:t>
            </a:r>
            <a:r>
              <a:rPr lang="en-US" dirty="0"/>
              <a:t>the </a:t>
            </a:r>
            <a:r>
              <a:rPr lang="en-US" b="1" dirty="0"/>
              <a:t>full open position </a:t>
            </a:r>
            <a:r>
              <a:rPr lang="en-US" dirty="0"/>
              <a:t>at a </a:t>
            </a:r>
            <a:r>
              <a:rPr lang="en-US" b="1" dirty="0"/>
              <a:t>pre–selected exhaust temperature</a:t>
            </a:r>
            <a:r>
              <a:rPr lang="en-US" dirty="0"/>
              <a:t>, usually </a:t>
            </a:r>
            <a:r>
              <a:rPr lang="en-US" b="1" dirty="0"/>
              <a:t>371° C (700° F). </a:t>
            </a:r>
          </a:p>
          <a:p>
            <a:r>
              <a:rPr lang="en-US" dirty="0"/>
              <a:t>For </a:t>
            </a:r>
            <a:r>
              <a:rPr lang="en-US" b="1" dirty="0"/>
              <a:t>combined cycle operation</a:t>
            </a:r>
            <a:r>
              <a:rPr lang="en-US" dirty="0"/>
              <a:t>, the </a:t>
            </a:r>
            <a:r>
              <a:rPr lang="en-US" b="1" dirty="0"/>
              <a:t>IGVs</a:t>
            </a:r>
            <a:r>
              <a:rPr lang="en-US" dirty="0"/>
              <a:t> </a:t>
            </a:r>
            <a:r>
              <a:rPr lang="en-US" b="1" dirty="0"/>
              <a:t>begin to move </a:t>
            </a:r>
            <a:r>
              <a:rPr lang="en-US" dirty="0"/>
              <a:t>to </a:t>
            </a:r>
            <a:r>
              <a:rPr lang="en-US" b="1" dirty="0"/>
              <a:t>the full open position</a:t>
            </a:r>
            <a:r>
              <a:rPr lang="en-US" dirty="0"/>
              <a:t> as </a:t>
            </a:r>
            <a:r>
              <a:rPr lang="en-US" b="1" dirty="0"/>
              <a:t>exhaust temperature approaches the temperature control reference temperature</a:t>
            </a:r>
          </a:p>
          <a:p>
            <a:pPr lvl="1"/>
            <a:r>
              <a:rPr lang="en-US" dirty="0"/>
              <a:t>Normally, the </a:t>
            </a:r>
            <a:r>
              <a:rPr lang="en-US" b="1" dirty="0"/>
              <a:t>IGVs</a:t>
            </a:r>
            <a:r>
              <a:rPr lang="en-US" dirty="0"/>
              <a:t> </a:t>
            </a:r>
            <a:r>
              <a:rPr lang="en-US" b="1" dirty="0"/>
              <a:t>begin to open </a:t>
            </a:r>
            <a:r>
              <a:rPr lang="en-US" dirty="0"/>
              <a:t>when </a:t>
            </a:r>
            <a:r>
              <a:rPr lang="en-US" b="1" dirty="0"/>
              <a:t>exhaust temperature </a:t>
            </a:r>
            <a:r>
              <a:rPr lang="en-US" dirty="0"/>
              <a:t>is </a:t>
            </a:r>
            <a:r>
              <a:rPr lang="en-US" b="1" dirty="0"/>
              <a:t>within 17° C (30° F)</a:t>
            </a:r>
            <a:r>
              <a:rPr lang="en-US" dirty="0"/>
              <a:t> </a:t>
            </a:r>
            <a:r>
              <a:rPr lang="en-US" b="1" dirty="0"/>
              <a:t>of the temperature control reference.</a:t>
            </a:r>
          </a:p>
        </p:txBody>
      </p:sp>
    </p:spTree>
    <p:extLst>
      <p:ext uri="{BB962C8B-B14F-4D97-AF65-F5344CB8AC3E}">
        <p14:creationId xmlns:p14="http://schemas.microsoft.com/office/powerpoint/2010/main" val="1114432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B416-BA81-3F82-00F5-8862A3D70916}"/>
              </a:ext>
            </a:extLst>
          </p:cNvPr>
          <p:cNvSpPr>
            <a:spLocks noGrp="1"/>
          </p:cNvSpPr>
          <p:nvPr>
            <p:ph type="title"/>
          </p:nvPr>
        </p:nvSpPr>
        <p:spPr/>
        <p:txBody>
          <a:bodyPr/>
          <a:lstStyle/>
          <a:p>
            <a:r>
              <a:rPr lang="en-US" b="1" dirty="0"/>
              <a:t>Operation [</a:t>
            </a:r>
            <a:r>
              <a:rPr lang="en-US" b="1" dirty="0" err="1"/>
              <a:t>conti</a:t>
            </a:r>
            <a:r>
              <a:rPr lang="en-US" b="1" dirty="0"/>
              <a:t>.]</a:t>
            </a:r>
            <a:endParaRPr lang="en-US" dirty="0"/>
          </a:p>
        </p:txBody>
      </p:sp>
      <p:sp>
        <p:nvSpPr>
          <p:cNvPr id="3" name="Content Placeholder 2">
            <a:extLst>
              <a:ext uri="{FF2B5EF4-FFF2-40B4-BE49-F238E27FC236}">
                <a16:creationId xmlns:a16="http://schemas.microsoft.com/office/drawing/2014/main" id="{9ABA99B3-6343-5E69-EC51-9050F51035EF}"/>
              </a:ext>
            </a:extLst>
          </p:cNvPr>
          <p:cNvSpPr>
            <a:spLocks noGrp="1"/>
          </p:cNvSpPr>
          <p:nvPr>
            <p:ph idx="1"/>
          </p:nvPr>
        </p:nvSpPr>
        <p:spPr/>
        <p:txBody>
          <a:bodyPr>
            <a:normAutofit/>
          </a:bodyPr>
          <a:lstStyle/>
          <a:p>
            <a:r>
              <a:rPr lang="en-US" b="1" dirty="0"/>
              <a:t>During</a:t>
            </a:r>
            <a:r>
              <a:rPr lang="en-US" dirty="0"/>
              <a:t> a </a:t>
            </a:r>
            <a:r>
              <a:rPr lang="en-US" b="1" dirty="0"/>
              <a:t>normal shutdown</a:t>
            </a:r>
            <a:r>
              <a:rPr lang="en-US" dirty="0"/>
              <a:t>, as the </a:t>
            </a:r>
            <a:r>
              <a:rPr lang="en-US" b="1" dirty="0"/>
              <a:t>exhaust temperature decreases </a:t>
            </a:r>
            <a:r>
              <a:rPr lang="en-US" dirty="0"/>
              <a:t>the </a:t>
            </a:r>
            <a:r>
              <a:rPr lang="en-US" b="1" dirty="0"/>
              <a:t>IGVs move to </a:t>
            </a:r>
            <a:r>
              <a:rPr lang="en-US" dirty="0"/>
              <a:t>the </a:t>
            </a:r>
            <a:r>
              <a:rPr lang="en-US" b="1" dirty="0"/>
              <a:t>minimum full speed angle </a:t>
            </a:r>
          </a:p>
          <a:p>
            <a:pPr lvl="1"/>
            <a:r>
              <a:rPr lang="en-US" dirty="0"/>
              <a:t>As the turbine </a:t>
            </a:r>
            <a:r>
              <a:rPr lang="en-US" b="1" dirty="0"/>
              <a:t>decelerates</a:t>
            </a:r>
            <a:r>
              <a:rPr lang="en-US" dirty="0"/>
              <a:t> </a:t>
            </a:r>
            <a:r>
              <a:rPr lang="en-US" b="1" dirty="0"/>
              <a:t>from</a:t>
            </a:r>
            <a:r>
              <a:rPr lang="en-US" dirty="0"/>
              <a:t> </a:t>
            </a:r>
            <a:r>
              <a:rPr lang="en-US" b="1" dirty="0"/>
              <a:t>100% TNH</a:t>
            </a:r>
            <a:r>
              <a:rPr lang="en-US" dirty="0"/>
              <a:t>, the inlet guide vanes (</a:t>
            </a:r>
            <a:r>
              <a:rPr lang="en-US" b="1" dirty="0"/>
              <a:t>IGVs</a:t>
            </a:r>
            <a:r>
              <a:rPr lang="en-US" dirty="0"/>
              <a:t>) are </a:t>
            </a:r>
            <a:r>
              <a:rPr lang="en-US" b="1" dirty="0"/>
              <a:t>modulated to</a:t>
            </a:r>
            <a:r>
              <a:rPr lang="en-US" dirty="0"/>
              <a:t> the </a:t>
            </a:r>
            <a:r>
              <a:rPr lang="en-US" b="1" dirty="0"/>
              <a:t>fully closed position. </a:t>
            </a:r>
          </a:p>
          <a:p>
            <a:r>
              <a:rPr lang="en-US" b="1" dirty="0"/>
              <a:t>When</a:t>
            </a:r>
            <a:r>
              <a:rPr lang="en-US" dirty="0"/>
              <a:t> the </a:t>
            </a:r>
            <a:r>
              <a:rPr lang="en-US" b="1" dirty="0"/>
              <a:t>generator breaker opens</a:t>
            </a:r>
            <a:r>
              <a:rPr lang="en-US" dirty="0"/>
              <a:t>, the </a:t>
            </a:r>
            <a:r>
              <a:rPr lang="en-US" b="1" dirty="0"/>
              <a:t>compressor bleed valves </a:t>
            </a:r>
            <a:r>
              <a:rPr lang="en-US" dirty="0"/>
              <a:t>will be </a:t>
            </a:r>
            <a:r>
              <a:rPr lang="en-US" b="1" dirty="0"/>
              <a:t>opened.</a:t>
            </a:r>
          </a:p>
          <a:p>
            <a:r>
              <a:rPr lang="en-US" dirty="0"/>
              <a:t>In the event of a </a:t>
            </a:r>
            <a:r>
              <a:rPr lang="en-US" b="1" dirty="0"/>
              <a:t>turbine trip:</a:t>
            </a:r>
            <a:r>
              <a:rPr lang="en-US" dirty="0"/>
              <a:t> </a:t>
            </a:r>
          </a:p>
          <a:p>
            <a:pPr lvl="1"/>
            <a:r>
              <a:rPr lang="en-US" dirty="0"/>
              <a:t>The </a:t>
            </a:r>
            <a:r>
              <a:rPr lang="en-US" b="1" dirty="0"/>
              <a:t>compressor bleed valves are opened</a:t>
            </a:r>
            <a:r>
              <a:rPr lang="en-US" dirty="0"/>
              <a:t> and </a:t>
            </a:r>
          </a:p>
          <a:p>
            <a:pPr lvl="1"/>
            <a:r>
              <a:rPr lang="en-US" dirty="0"/>
              <a:t>The inlet guide vanes (</a:t>
            </a:r>
            <a:r>
              <a:rPr lang="en-US" b="1" dirty="0"/>
              <a:t>IGVs</a:t>
            </a:r>
            <a:r>
              <a:rPr lang="en-US" dirty="0"/>
              <a:t>) go to the</a:t>
            </a:r>
            <a:r>
              <a:rPr lang="en-US" b="1" dirty="0"/>
              <a:t> fully closed position </a:t>
            </a:r>
            <a:r>
              <a:rPr lang="en-US" dirty="0"/>
              <a:t>and </a:t>
            </a:r>
            <a:r>
              <a:rPr lang="en-US" b="1" dirty="0"/>
              <a:t>remain</a:t>
            </a:r>
            <a:r>
              <a:rPr lang="en-US" dirty="0"/>
              <a:t> fully closed as the turbine </a:t>
            </a:r>
            <a:r>
              <a:rPr lang="en-US" b="1" dirty="0"/>
              <a:t>continues to coast down.</a:t>
            </a:r>
          </a:p>
        </p:txBody>
      </p:sp>
    </p:spTree>
    <p:extLst>
      <p:ext uri="{BB962C8B-B14F-4D97-AF65-F5344CB8AC3E}">
        <p14:creationId xmlns:p14="http://schemas.microsoft.com/office/powerpoint/2010/main" val="4054410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713A-7713-1326-D27C-35FFE05BDAEA}"/>
              </a:ext>
            </a:extLst>
          </p:cNvPr>
          <p:cNvSpPr>
            <a:spLocks noGrp="1"/>
          </p:cNvSpPr>
          <p:nvPr>
            <p:ph type="title"/>
          </p:nvPr>
        </p:nvSpPr>
        <p:spPr/>
        <p:txBody>
          <a:bodyPr/>
          <a:lstStyle/>
          <a:p>
            <a:r>
              <a:rPr lang="en-US" b="1" dirty="0"/>
              <a:t>Operation [</a:t>
            </a:r>
            <a:r>
              <a:rPr lang="en-US" b="1" dirty="0" err="1"/>
              <a:t>conti</a:t>
            </a:r>
            <a:r>
              <a:rPr lang="en-US" b="1" dirty="0"/>
              <a:t>.]</a:t>
            </a:r>
            <a:endParaRPr lang="en-US" dirty="0"/>
          </a:p>
        </p:txBody>
      </p:sp>
      <p:sp>
        <p:nvSpPr>
          <p:cNvPr id="3" name="Content Placeholder 2">
            <a:extLst>
              <a:ext uri="{FF2B5EF4-FFF2-40B4-BE49-F238E27FC236}">
                <a16:creationId xmlns:a16="http://schemas.microsoft.com/office/drawing/2014/main" id="{FB13D552-63FB-C229-ECB7-206B73F3586E}"/>
              </a:ext>
            </a:extLst>
          </p:cNvPr>
          <p:cNvSpPr>
            <a:spLocks noGrp="1"/>
          </p:cNvSpPr>
          <p:nvPr>
            <p:ph idx="1"/>
          </p:nvPr>
        </p:nvSpPr>
        <p:spPr/>
        <p:txBody>
          <a:bodyPr/>
          <a:lstStyle/>
          <a:p>
            <a:r>
              <a:rPr lang="en-US" dirty="0"/>
              <a:t>For </a:t>
            </a:r>
            <a:r>
              <a:rPr lang="en-US" b="1" dirty="0"/>
              <a:t>under-speed operation</a:t>
            </a:r>
            <a:r>
              <a:rPr lang="en-US" dirty="0"/>
              <a:t>, </a:t>
            </a:r>
            <a:r>
              <a:rPr lang="en-US" b="1" dirty="0"/>
              <a:t>if TNHCOR decreases below approximately 91%</a:t>
            </a:r>
            <a:r>
              <a:rPr lang="en-US" dirty="0"/>
              <a:t>, the inlet guide vanes (</a:t>
            </a:r>
            <a:r>
              <a:rPr lang="en-US" b="1" dirty="0"/>
              <a:t>IGVs</a:t>
            </a:r>
            <a:r>
              <a:rPr lang="en-US" dirty="0"/>
              <a:t>) </a:t>
            </a:r>
            <a:r>
              <a:rPr lang="en-US" b="1" dirty="0"/>
              <a:t>modulate closed at 6.7 degrees per percent decrease in corrected speed. </a:t>
            </a:r>
          </a:p>
          <a:p>
            <a:r>
              <a:rPr lang="en-US" i="1" dirty="0"/>
              <a:t>In most cases</a:t>
            </a:r>
            <a:r>
              <a:rPr lang="en-US" dirty="0"/>
              <a:t>, if the </a:t>
            </a:r>
            <a:r>
              <a:rPr lang="en-US" b="1" dirty="0"/>
              <a:t>actual speed decreases below 95% TNH</a:t>
            </a:r>
          </a:p>
          <a:p>
            <a:pPr lvl="1"/>
            <a:r>
              <a:rPr lang="en-US" dirty="0"/>
              <a:t>The </a:t>
            </a:r>
            <a:r>
              <a:rPr lang="en-US" b="1" dirty="0"/>
              <a:t>generator breaker will open</a:t>
            </a:r>
          </a:p>
          <a:p>
            <a:pPr lvl="1"/>
            <a:r>
              <a:rPr lang="en-US" b="1" dirty="0"/>
              <a:t>The turbine speed setpoint will be reset to 100.3%.</a:t>
            </a:r>
            <a:r>
              <a:rPr lang="en-US" dirty="0"/>
              <a:t> </a:t>
            </a:r>
          </a:p>
          <a:p>
            <a:pPr lvl="1"/>
            <a:r>
              <a:rPr lang="en-US" dirty="0"/>
              <a:t>The </a:t>
            </a:r>
            <a:r>
              <a:rPr lang="en-US" b="1" dirty="0"/>
              <a:t>IGVs</a:t>
            </a:r>
            <a:r>
              <a:rPr lang="en-US" dirty="0"/>
              <a:t> will then </a:t>
            </a:r>
            <a:r>
              <a:rPr lang="en-US" b="1" dirty="0"/>
              <a:t>go to </a:t>
            </a:r>
            <a:r>
              <a:rPr lang="en-US" dirty="0"/>
              <a:t>the </a:t>
            </a:r>
            <a:r>
              <a:rPr lang="en-US" b="1" dirty="0"/>
              <a:t>minimum full speed angle.(</a:t>
            </a:r>
            <a:r>
              <a:rPr lang="en-US" dirty="0"/>
              <a:t>Figure 24.)</a:t>
            </a:r>
          </a:p>
        </p:txBody>
      </p:sp>
    </p:spTree>
    <p:extLst>
      <p:ext uri="{BB962C8B-B14F-4D97-AF65-F5344CB8AC3E}">
        <p14:creationId xmlns:p14="http://schemas.microsoft.com/office/powerpoint/2010/main" val="31544844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200179-1371-C68C-A9F9-51225C52CBCF}"/>
              </a:ext>
            </a:extLst>
          </p:cNvPr>
          <p:cNvPicPr>
            <a:picLocks noChangeAspect="1"/>
          </p:cNvPicPr>
          <p:nvPr/>
        </p:nvPicPr>
        <p:blipFill>
          <a:blip r:embed="rId2"/>
          <a:stretch>
            <a:fillRect/>
          </a:stretch>
        </p:blipFill>
        <p:spPr>
          <a:xfrm>
            <a:off x="2540000" y="171450"/>
            <a:ext cx="7112000" cy="6515100"/>
          </a:xfrm>
          <a:prstGeom prst="rect">
            <a:avLst/>
          </a:prstGeom>
        </p:spPr>
      </p:pic>
    </p:spTree>
    <p:extLst>
      <p:ext uri="{BB962C8B-B14F-4D97-AF65-F5344CB8AC3E}">
        <p14:creationId xmlns:p14="http://schemas.microsoft.com/office/powerpoint/2010/main" val="1990956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77CA-1C77-7A2E-7217-1CB04C7AE519}"/>
              </a:ext>
            </a:extLst>
          </p:cNvPr>
          <p:cNvSpPr>
            <a:spLocks noGrp="1"/>
          </p:cNvSpPr>
          <p:nvPr>
            <p:ph type="title"/>
          </p:nvPr>
        </p:nvSpPr>
        <p:spPr/>
        <p:txBody>
          <a:bodyPr/>
          <a:lstStyle/>
          <a:p>
            <a:r>
              <a:rPr lang="en-US" dirty="0"/>
              <a:t>Speed Detectors [</a:t>
            </a:r>
            <a:r>
              <a:rPr lang="en-US" dirty="0" err="1"/>
              <a:t>conti</a:t>
            </a:r>
            <a:r>
              <a:rPr lang="en-US" dirty="0"/>
              <a:t>.]</a:t>
            </a:r>
          </a:p>
        </p:txBody>
      </p:sp>
      <p:sp>
        <p:nvSpPr>
          <p:cNvPr id="3" name="Content Placeholder 2">
            <a:extLst>
              <a:ext uri="{FF2B5EF4-FFF2-40B4-BE49-F238E27FC236}">
                <a16:creationId xmlns:a16="http://schemas.microsoft.com/office/drawing/2014/main" id="{71F3E763-395E-B88A-5C5A-0CD18545A193}"/>
              </a:ext>
            </a:extLst>
          </p:cNvPr>
          <p:cNvSpPr>
            <a:spLocks noGrp="1"/>
          </p:cNvSpPr>
          <p:nvPr>
            <p:ph idx="1"/>
          </p:nvPr>
        </p:nvSpPr>
        <p:spPr/>
        <p:txBody>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zero–speed detector,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L14H</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provides the signal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when</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 the turbine shaft starts or stops rotating.</a:t>
            </a: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When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shaft speed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is</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 below 14HR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or at zero–speed, L14HR picks–up (fail safe) and the permissive logic initiates turning gear or slow–roll operation during the automatic start–up sequence of the turbine.</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minimum speed detector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L14H</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indicates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that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turbine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has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reached the minimum firing speed and initiates the purge cycle prior to the introduction of fuel and ignition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dropout of the L14HM minimum speed relay provides several permissive functions in the restarting of the gas turbine after shutdown.</a:t>
            </a:r>
          </a:p>
          <a:p>
            <a:endParaRPr lang="en-US" dirty="0"/>
          </a:p>
        </p:txBody>
      </p:sp>
    </p:spTree>
    <p:extLst>
      <p:ext uri="{BB962C8B-B14F-4D97-AF65-F5344CB8AC3E}">
        <p14:creationId xmlns:p14="http://schemas.microsoft.com/office/powerpoint/2010/main" val="2769279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C0E6-5A5C-5AAB-7FFD-12E905A0FD90}"/>
              </a:ext>
            </a:extLst>
          </p:cNvPr>
          <p:cNvSpPr>
            <a:spLocks noGrp="1"/>
          </p:cNvSpPr>
          <p:nvPr>
            <p:ph type="title"/>
          </p:nvPr>
        </p:nvSpPr>
        <p:spPr/>
        <p:txBody>
          <a:bodyPr/>
          <a:lstStyle/>
          <a:p>
            <a:r>
              <a:rPr lang="en-US" dirty="0"/>
              <a:t>Speed Detectors [</a:t>
            </a:r>
            <a:r>
              <a:rPr lang="en-US" dirty="0" err="1"/>
              <a:t>conti</a:t>
            </a:r>
            <a:r>
              <a:rPr lang="en-US" dirty="0"/>
              <a:t>.]</a:t>
            </a:r>
          </a:p>
        </p:txBody>
      </p:sp>
      <p:sp>
        <p:nvSpPr>
          <p:cNvPr id="3" name="Content Placeholder 2">
            <a:extLst>
              <a:ext uri="{FF2B5EF4-FFF2-40B4-BE49-F238E27FC236}">
                <a16:creationId xmlns:a16="http://schemas.microsoft.com/office/drawing/2014/main" id="{3DC17061-F7CE-F72B-BE07-1B0523CB7530}"/>
              </a:ext>
            </a:extLst>
          </p:cNvPr>
          <p:cNvSpPr>
            <a:spLocks noGrp="1"/>
          </p:cNvSpPr>
          <p:nvPr>
            <p:ph idx="1"/>
          </p:nvPr>
        </p:nvSpPr>
        <p:spPr/>
        <p:txBody>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accelerating speed relay</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L14H</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 pickup</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indicates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when the turbine has reached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approximately 50 percent speed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this indicates that turbine start–up is progressing and keys certain protective features.</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high–speed sensor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L14H</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pickup indicates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when the turbine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is at speed and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that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accelerating sequence is almost complete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This signal provides the logic for various control sequences such as stopping auxiliary lube oil pumps and starting turbine shell/exhaust frame blowers.</a:t>
            </a:r>
          </a:p>
          <a:p>
            <a:endParaRPr lang="en-US" dirty="0"/>
          </a:p>
        </p:txBody>
      </p:sp>
    </p:spTree>
    <p:extLst>
      <p:ext uri="{BB962C8B-B14F-4D97-AF65-F5344CB8AC3E}">
        <p14:creationId xmlns:p14="http://schemas.microsoft.com/office/powerpoint/2010/main" val="173025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BEDF-DA0B-436E-375E-419C58FCC127}"/>
              </a:ext>
            </a:extLst>
          </p:cNvPr>
          <p:cNvSpPr>
            <a:spLocks noGrp="1"/>
          </p:cNvSpPr>
          <p:nvPr>
            <p:ph type="title"/>
          </p:nvPr>
        </p:nvSpPr>
        <p:spPr/>
        <p:txBody>
          <a:bodyPr/>
          <a:lstStyle/>
          <a:p>
            <a:r>
              <a:rPr lang="en-US" dirty="0"/>
              <a:t>Speed Detectors [</a:t>
            </a:r>
            <a:r>
              <a:rPr lang="en-US" dirty="0" err="1"/>
              <a:t>conti</a:t>
            </a:r>
            <a:r>
              <a:rPr lang="en-US" dirty="0"/>
              <a:t>.]</a:t>
            </a:r>
          </a:p>
        </p:txBody>
      </p:sp>
      <p:sp>
        <p:nvSpPr>
          <p:cNvPr id="3" name="Content Placeholder 2">
            <a:extLst>
              <a:ext uri="{FF2B5EF4-FFF2-40B4-BE49-F238E27FC236}">
                <a16:creationId xmlns:a16="http://schemas.microsoft.com/office/drawing/2014/main" id="{E4D12FC6-B966-013E-CB9E-C6CA5507D688}"/>
              </a:ext>
            </a:extLst>
          </p:cNvPr>
          <p:cNvSpPr>
            <a:spLocks noGrp="1"/>
          </p:cNvSpPr>
          <p:nvPr>
            <p:ph idx="1"/>
          </p:nvPr>
        </p:nvSpPr>
        <p:spPr/>
        <p:txBody>
          <a:bodyPr>
            <a:normAutofit lnSpcReduction="10000"/>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Should the turbine and generator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slow</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during</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underfrequency situation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L14HS will drop out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the under–frequency speed setting. After L14HS drops out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generator breaker will trip open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Turbine Speed Reference (TNR)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will be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reset to 100.3%</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As the turbine accelerates, L14HS will again pick up; the turbine will then require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another</a:t>
            </a: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start signal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before the generator will attempt to auto–synchroniz</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e to the system again.</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actual settings of the speed relays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are listed in the Control Specification and are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programmed in the &lt;RST&gt; processors as EEPROM control constants.</a:t>
            </a: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3559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AB2AD-2201-D64D-EF88-DD5911A10CA2}"/>
              </a:ext>
            </a:extLst>
          </p:cNvPr>
          <p:cNvSpPr>
            <a:spLocks noGrp="1"/>
          </p:cNvSpPr>
          <p:nvPr>
            <p:ph type="title"/>
          </p:nvPr>
        </p:nvSpPr>
        <p:spPr/>
        <p:txBody>
          <a:bodyPr/>
          <a:lstStyle/>
          <a:p>
            <a:r>
              <a:rPr lang="en-US" dirty="0"/>
              <a:t>START–UP CONTROL</a:t>
            </a:r>
          </a:p>
        </p:txBody>
      </p:sp>
      <p:sp>
        <p:nvSpPr>
          <p:cNvPr id="3" name="Content Placeholder 2">
            <a:extLst>
              <a:ext uri="{FF2B5EF4-FFF2-40B4-BE49-F238E27FC236}">
                <a16:creationId xmlns:a16="http://schemas.microsoft.com/office/drawing/2014/main" id="{13D47E6F-3652-D30A-0533-F7DECF617F04}"/>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start–up control operates as an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open loop control using </a:t>
            </a:r>
            <a:r>
              <a:rPr lang="en-IN" sz="2600" b="1" kern="100" dirty="0" err="1">
                <a:effectLst/>
                <a:latin typeface="Calibri" panose="020F0502020204030204" pitchFamily="34" charset="0"/>
                <a:ea typeface="Calibri" panose="020F0502020204030204" pitchFamily="34" charset="0"/>
                <a:cs typeface="Times New Roman" panose="02020603050405020304" pitchFamily="18" charset="0"/>
              </a:rPr>
              <a:t>preset</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 levels of the fuel command signal FSR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levels are: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“ZERO”, “FIRE”, “WARM–UP”, “ACCELERATE” and “MAX”</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Control Specifications provide proper settings calculated for the fuel anticipated at the site.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FSR levels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are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set as Control Constants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in the SPEEDTRONIC Mark VI start–up control.</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Start–up control FSR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signals operate through the minimum value gate to ensure that other control functions can limit FSR as required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2600" dirty="0"/>
          </a:p>
        </p:txBody>
      </p:sp>
    </p:spTree>
    <p:extLst>
      <p:ext uri="{BB962C8B-B14F-4D97-AF65-F5344CB8AC3E}">
        <p14:creationId xmlns:p14="http://schemas.microsoft.com/office/powerpoint/2010/main" val="3132481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8B4C-9AF5-5A77-FDBA-25300F4686A8}"/>
              </a:ext>
            </a:extLst>
          </p:cNvPr>
          <p:cNvSpPr>
            <a:spLocks noGrp="1"/>
          </p:cNvSpPr>
          <p:nvPr>
            <p:ph type="title"/>
          </p:nvPr>
        </p:nvSpPr>
        <p:spPr/>
        <p:txBody>
          <a:bodyPr/>
          <a:lstStyle/>
          <a:p>
            <a:r>
              <a:rPr lang="en-US" dirty="0"/>
              <a:t>START–UP CONTROL [</a:t>
            </a:r>
            <a:r>
              <a:rPr lang="en-US" dirty="0" err="1"/>
              <a:t>conti</a:t>
            </a:r>
            <a:r>
              <a:rPr lang="en-US" dirty="0"/>
              <a:t>.]</a:t>
            </a:r>
          </a:p>
        </p:txBody>
      </p:sp>
      <p:sp>
        <p:nvSpPr>
          <p:cNvPr id="3" name="Content Placeholder 2">
            <a:extLst>
              <a:ext uri="{FF2B5EF4-FFF2-40B4-BE49-F238E27FC236}">
                <a16:creationId xmlns:a16="http://schemas.microsoft.com/office/drawing/2014/main" id="{EF2FFDB9-EC2C-91CA-8E72-EB01F350F4B1}"/>
              </a:ext>
            </a:extLst>
          </p:cNvPr>
          <p:cNvSpPr>
            <a:spLocks noGrp="1"/>
          </p:cNvSpPr>
          <p:nvPr>
            <p:ph idx="1"/>
          </p:nvPr>
        </p:nvSpPr>
        <p:spPr/>
        <p:txBody>
          <a:bodyPr>
            <a:no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fuel command signals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are generated by the SPEEDTRONIC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control start–up</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software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In addition to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three active start–up levels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software sets maximum and minimum FSR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provides for manual control of FSR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Clicking on the targets for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“MAN FSR CONTROL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FSR GAG RAISE OR LOWER”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allows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manual adjustment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of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FSR setting</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between FSRMIN and FSRMAX</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While the turbine is at rest, electronic checks are made of the fuel system stop and control valves, the accessories, and the voltage supplies.  At this time, “SHUTDOWN STATUS” will be displayed on the &lt;HMI&gt;.</a:t>
            </a:r>
          </a:p>
          <a:p>
            <a:pPr marL="342900" lvl="0" indent="-342900">
              <a:buFont typeface="Symbol" pitchFamily="2" charset="2"/>
              <a:buChar char=""/>
            </a:pP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7281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AA9D-19E5-E5A2-4643-AB4E3B8D6E84}"/>
              </a:ext>
            </a:extLst>
          </p:cNvPr>
          <p:cNvSpPr>
            <a:spLocks noGrp="1"/>
          </p:cNvSpPr>
          <p:nvPr>
            <p:ph type="title"/>
          </p:nvPr>
        </p:nvSpPr>
        <p:spPr/>
        <p:txBody>
          <a:bodyPr/>
          <a:lstStyle/>
          <a:p>
            <a:r>
              <a:rPr lang="en-US" dirty="0"/>
              <a:t>START–UP CONTROL [</a:t>
            </a:r>
            <a:r>
              <a:rPr lang="en-US" dirty="0" err="1"/>
              <a:t>conti</a:t>
            </a:r>
            <a:r>
              <a:rPr lang="en-US" dirty="0"/>
              <a:t>.]</a:t>
            </a:r>
          </a:p>
        </p:txBody>
      </p:sp>
      <p:sp>
        <p:nvSpPr>
          <p:cNvPr id="3" name="Content Placeholder 2">
            <a:extLst>
              <a:ext uri="{FF2B5EF4-FFF2-40B4-BE49-F238E27FC236}">
                <a16:creationId xmlns:a16="http://schemas.microsoft.com/office/drawing/2014/main" id="{46485D4B-F68C-616F-BF6D-0FA5DF9EFCE1}"/>
              </a:ext>
            </a:extLst>
          </p:cNvPr>
          <p:cNvSpPr>
            <a:spLocks noGrp="1"/>
          </p:cNvSpPr>
          <p:nvPr>
            <p:ph idx="1"/>
          </p:nvPr>
        </p:nvSpPr>
        <p:spPr/>
        <p:txBody>
          <a:bodyPr>
            <a:normAutofit/>
          </a:bodyPr>
          <a:lstStyle/>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Activating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Master Operation Switch (L43)</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from “OFF” to an operating mode will activate the ready circuit. If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all protective circuits and trip latches are reset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the “STARTUP STATUS” and “READY TO START” messages will be displayed, indicating that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turbine will accept a start signal</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Clicking on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“START”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Master Control Switch (L1S)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and “EXECUTE” will introduce the start signal to the logic sequence.</a:t>
            </a:r>
          </a:p>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start signal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energizes the Master Control and Protection circuit (the “L4” circuit)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and starts the necessary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auxiliary equipment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The “L4” circuit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permits pressurization of the trip oil system.</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With the “L4” circuit permissive and starting clutch automatically engaged, the starting device starts turning.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Startup</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status message “STARTING” will be displayed on the &lt;HMI&gt;. Point “A” on the Typical Start–up Curve.</a:t>
            </a:r>
          </a:p>
          <a:p>
            <a:pPr marL="342900" lvl="0" indent="-342900">
              <a:buFont typeface="Symbol" pitchFamily="2" charset="2"/>
              <a:buChar char=""/>
            </a:pPr>
            <a:endParaRPr lang="en-US" sz="24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9105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3E3BF-7FDE-D8AD-F072-0E1C3B3CFBE0}"/>
              </a:ext>
            </a:extLst>
          </p:cNvPr>
          <p:cNvPicPr>
            <a:picLocks noChangeAspect="1"/>
          </p:cNvPicPr>
          <p:nvPr/>
        </p:nvPicPr>
        <p:blipFill>
          <a:blip r:embed="rId2"/>
          <a:stretch>
            <a:fillRect/>
          </a:stretch>
        </p:blipFill>
        <p:spPr>
          <a:xfrm>
            <a:off x="66000" y="409145"/>
            <a:ext cx="12060000" cy="6039710"/>
          </a:xfrm>
          <a:prstGeom prst="rect">
            <a:avLst/>
          </a:prstGeom>
        </p:spPr>
      </p:pic>
    </p:spTree>
    <p:extLst>
      <p:ext uri="{BB962C8B-B14F-4D97-AF65-F5344CB8AC3E}">
        <p14:creationId xmlns:p14="http://schemas.microsoft.com/office/powerpoint/2010/main" val="194651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9D41-7DCC-A76C-4874-2291C149C08A}"/>
              </a:ext>
            </a:extLst>
          </p:cNvPr>
          <p:cNvSpPr>
            <a:spLocks noGrp="1"/>
          </p:cNvSpPr>
          <p:nvPr>
            <p:ph type="title"/>
          </p:nvPr>
        </p:nvSpPr>
        <p:spPr/>
        <p:txBody>
          <a:bodyPr/>
          <a:lstStyle/>
          <a:p>
            <a:r>
              <a:rPr lang="en-US" dirty="0"/>
              <a:t>START–UP CONTROL [</a:t>
            </a:r>
            <a:r>
              <a:rPr lang="en-US" dirty="0" err="1"/>
              <a:t>conti</a:t>
            </a:r>
            <a:r>
              <a:rPr lang="en-US" dirty="0"/>
              <a:t>.]</a:t>
            </a:r>
          </a:p>
        </p:txBody>
      </p:sp>
      <p:sp>
        <p:nvSpPr>
          <p:cNvPr id="3" name="Content Placeholder 2">
            <a:extLst>
              <a:ext uri="{FF2B5EF4-FFF2-40B4-BE49-F238E27FC236}">
                <a16:creationId xmlns:a16="http://schemas.microsoft.com/office/drawing/2014/main" id="{889E526A-F4F2-E367-A5D3-E064698136C0}"/>
              </a:ext>
            </a:extLst>
          </p:cNvPr>
          <p:cNvSpPr>
            <a:spLocks noGrp="1"/>
          </p:cNvSpPr>
          <p:nvPr>
            <p:ph idx="1"/>
          </p:nvPr>
        </p:nvSpPr>
        <p:spPr/>
        <p:txBody>
          <a:bodyPr>
            <a:noAutofit/>
          </a:bodyPr>
          <a:lstStyle/>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starting clutch</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is a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positive tooth type overrunning clutch</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which is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self–engaging in the breakaway mode</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overruns whenever the turbine rotor exceeds the turning gear speed</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When the turbine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‘breaks away’</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turning gear</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will rotate the turbine rotor from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5 to 7 rpm</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As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static starter</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begins it’s sequence, and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accelerates the rotor</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starting clutch</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will automatically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disengage the turning gear from the turbine rotor</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turbine speed relay L14HM</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indicates that the turbine is turning at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speed required for proper purging and ignition in the combustors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Gas fired units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that have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exhaust configurations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which can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trap gas leakage</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(i.e., boilers) have a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purge timer, L2TV</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which is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initiated with the L14HM signal</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sz="2400" dirty="0"/>
          </a:p>
        </p:txBody>
      </p:sp>
    </p:spTree>
    <p:extLst>
      <p:ext uri="{BB962C8B-B14F-4D97-AF65-F5344CB8AC3E}">
        <p14:creationId xmlns:p14="http://schemas.microsoft.com/office/powerpoint/2010/main" val="1011579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B43D-B15F-9B24-DCD7-AAC8147A8C53}"/>
              </a:ext>
            </a:extLst>
          </p:cNvPr>
          <p:cNvSpPr>
            <a:spLocks noGrp="1"/>
          </p:cNvSpPr>
          <p:nvPr>
            <p:ph type="title"/>
          </p:nvPr>
        </p:nvSpPr>
        <p:spPr/>
        <p:txBody>
          <a:bodyPr/>
          <a:lstStyle/>
          <a:p>
            <a:r>
              <a:rPr lang="en-US" b="1" dirty="0"/>
              <a:t>SPEEDTRONIC</a:t>
            </a:r>
            <a:r>
              <a:rPr lang="en-US" b="1" baseline="30000" dirty="0"/>
              <a:t>TM</a:t>
            </a:r>
            <a:r>
              <a:rPr lang="en-US" b="1" dirty="0"/>
              <a:t> Mark VI Control</a:t>
            </a:r>
          </a:p>
        </p:txBody>
      </p:sp>
      <p:sp>
        <p:nvSpPr>
          <p:cNvPr id="3" name="Content Placeholder 2">
            <a:extLst>
              <a:ext uri="{FF2B5EF4-FFF2-40B4-BE49-F238E27FC236}">
                <a16:creationId xmlns:a16="http://schemas.microsoft.com/office/drawing/2014/main" id="{DE6998F5-0930-5234-40A4-67DEBDD52F5E}"/>
              </a:ext>
            </a:extLst>
          </p:cNvPr>
          <p:cNvSpPr>
            <a:spLocks noGrp="1"/>
          </p:cNvSpPr>
          <p:nvPr>
            <p:ph idx="1"/>
          </p:nvPr>
        </p:nvSpPr>
        <p:spPr/>
        <p:txBody>
          <a:bodyPr/>
          <a:lstStyle/>
          <a:p>
            <a:r>
              <a:rPr lang="en-US" b="1" dirty="0"/>
              <a:t>Contains:</a:t>
            </a:r>
            <a:r>
              <a:rPr lang="en-US" dirty="0"/>
              <a:t> A number of </a:t>
            </a:r>
            <a:r>
              <a:rPr lang="en-US" b="1" dirty="0"/>
              <a:t>control, protection and sequencing systems – </a:t>
            </a:r>
            <a:r>
              <a:rPr lang="en-US" dirty="0"/>
              <a:t>GT</a:t>
            </a:r>
            <a:r>
              <a:rPr lang="en-US" b="1" dirty="0"/>
              <a:t> </a:t>
            </a:r>
            <a:r>
              <a:rPr lang="en-US" dirty="0"/>
              <a:t>control requirements are met using using these (A </a:t>
            </a:r>
            <a:r>
              <a:rPr lang="en-US" b="1" dirty="0"/>
              <a:t>generator drive gas turbine </a:t>
            </a:r>
            <a:r>
              <a:rPr lang="en-US" dirty="0"/>
              <a:t>is used as the </a:t>
            </a:r>
            <a:r>
              <a:rPr lang="en-US" b="1" dirty="0"/>
              <a:t>reference </a:t>
            </a:r>
            <a:r>
              <a:rPr lang="en-US" dirty="0"/>
              <a:t>during explanation) </a:t>
            </a:r>
          </a:p>
          <a:p>
            <a:r>
              <a:rPr lang="en-US" b="1" dirty="0"/>
              <a:t>Designed for: Reliable and safe operation </a:t>
            </a:r>
            <a:r>
              <a:rPr lang="en-US" dirty="0"/>
              <a:t>of the gas turbine.</a:t>
            </a:r>
          </a:p>
          <a:p>
            <a:r>
              <a:rPr lang="en-US" dirty="0"/>
              <a:t>A </a:t>
            </a:r>
            <a:r>
              <a:rPr lang="en-US" b="1" dirty="0"/>
              <a:t>generator drive gas turbine </a:t>
            </a:r>
            <a:r>
              <a:rPr lang="en-US" dirty="0"/>
              <a:t>is used as the </a:t>
            </a:r>
            <a:r>
              <a:rPr lang="en-US" b="1" dirty="0"/>
              <a:t>reference</a:t>
            </a:r>
            <a:r>
              <a:rPr lang="en-US" dirty="0"/>
              <a:t>.</a:t>
            </a:r>
          </a:p>
        </p:txBody>
      </p:sp>
    </p:spTree>
    <p:extLst>
      <p:ext uri="{BB962C8B-B14F-4D97-AF65-F5344CB8AC3E}">
        <p14:creationId xmlns:p14="http://schemas.microsoft.com/office/powerpoint/2010/main" val="4073319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FDC1A-1BBE-DB3B-A1D3-97184F5BC143}"/>
              </a:ext>
            </a:extLst>
          </p:cNvPr>
          <p:cNvSpPr>
            <a:spLocks noGrp="1"/>
          </p:cNvSpPr>
          <p:nvPr>
            <p:ph type="title"/>
          </p:nvPr>
        </p:nvSpPr>
        <p:spPr/>
        <p:txBody>
          <a:bodyPr/>
          <a:lstStyle/>
          <a:p>
            <a:r>
              <a:rPr lang="en-US" dirty="0"/>
              <a:t>START–UP CONTROL [</a:t>
            </a:r>
            <a:r>
              <a:rPr lang="en-US" dirty="0" err="1"/>
              <a:t>conti</a:t>
            </a:r>
            <a:r>
              <a:rPr lang="en-US" dirty="0"/>
              <a:t>.]</a:t>
            </a:r>
          </a:p>
        </p:txBody>
      </p:sp>
      <p:sp>
        <p:nvSpPr>
          <p:cNvPr id="3" name="Content Placeholder 2">
            <a:extLst>
              <a:ext uri="{FF2B5EF4-FFF2-40B4-BE49-F238E27FC236}">
                <a16:creationId xmlns:a16="http://schemas.microsoft.com/office/drawing/2014/main" id="{BCE0C03A-4136-D96C-EE70-FC16C7EC91D0}"/>
              </a:ext>
            </a:extLst>
          </p:cNvPr>
          <p:cNvSpPr>
            <a:spLocks noGrp="1"/>
          </p:cNvSpPr>
          <p:nvPr>
            <p:ph idx="1"/>
          </p:nvPr>
        </p:nvSpPr>
        <p:spPr/>
        <p:txBody>
          <a:bodyPr>
            <a:normAutofit/>
          </a:bodyPr>
          <a:lstStyle/>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purge time is set to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allow three to four changes of air</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through the unit to ensure that any combustible mixture has been purged from the system. </a:t>
            </a:r>
          </a:p>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starting means will hold speed until L2TV has completed its cycle. </a:t>
            </a:r>
          </a:p>
          <a:p>
            <a:pPr marL="342900" lvl="0" indent="-342900">
              <a:buFont typeface="Symbol" pitchFamily="2" charset="2"/>
              <a:buChar char=""/>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Units which do not have</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extensive exhaust systems may not have a purge timer, but rely on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the starting cycle and natural draft to purge the system</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L14HM signal or completion of the purge cycle (L2TVX) ‘enables’ fuel flow, ignition, sets firing level FSR, and initiates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firing timer L2F</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 Point “B”. </a:t>
            </a:r>
          </a:p>
          <a:p>
            <a:endParaRPr lang="en-US" sz="2400" dirty="0"/>
          </a:p>
        </p:txBody>
      </p:sp>
    </p:spTree>
    <p:extLst>
      <p:ext uri="{BB962C8B-B14F-4D97-AF65-F5344CB8AC3E}">
        <p14:creationId xmlns:p14="http://schemas.microsoft.com/office/powerpoint/2010/main" val="3864371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C160-D305-077F-B6D7-7ECA1E87D7EE}"/>
              </a:ext>
            </a:extLst>
          </p:cNvPr>
          <p:cNvSpPr>
            <a:spLocks noGrp="1"/>
          </p:cNvSpPr>
          <p:nvPr>
            <p:ph type="title"/>
          </p:nvPr>
        </p:nvSpPr>
        <p:spPr/>
        <p:txBody>
          <a:bodyPr/>
          <a:lstStyle/>
          <a:p>
            <a:r>
              <a:rPr lang="en-US" dirty="0"/>
              <a:t>START–UP CONTROL [</a:t>
            </a:r>
            <a:r>
              <a:rPr lang="en-US" dirty="0" err="1"/>
              <a:t>conti</a:t>
            </a:r>
            <a:r>
              <a:rPr lang="en-US" dirty="0"/>
              <a:t>.]</a:t>
            </a:r>
          </a:p>
        </p:txBody>
      </p:sp>
      <p:sp>
        <p:nvSpPr>
          <p:cNvPr id="3" name="Content Placeholder 2">
            <a:extLst>
              <a:ext uri="{FF2B5EF4-FFF2-40B4-BE49-F238E27FC236}">
                <a16:creationId xmlns:a16="http://schemas.microsoft.com/office/drawing/2014/main" id="{ADF1FDD5-68F7-0EC1-ECC7-D82A8F13508D}"/>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When the flame detector output signals indicate flame has been established in the combustors (L28FD), the warm–up timer L2W starts and the fuel command signal is reduced to the “WARM–UP” FSR level.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warm–up time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is provided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to minimize the thermal stresses of the hot gas path parts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during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initial part of the start–up</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If flame is not established by the time the L2F timer times out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typically 60 seconds,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fuel flow is halted.</a:t>
            </a: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unit can be given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another start signal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but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firing will be delayed by the L2TV timer to avoid fuel accumulation in successive attempts.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This sequence occurs even on units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not requiring initial L2TV purge.</a:t>
            </a: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600" dirty="0"/>
          </a:p>
        </p:txBody>
      </p:sp>
    </p:spTree>
    <p:extLst>
      <p:ext uri="{BB962C8B-B14F-4D97-AF65-F5344CB8AC3E}">
        <p14:creationId xmlns:p14="http://schemas.microsoft.com/office/powerpoint/2010/main" val="2790993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F114-430F-F08F-3F1B-BD5D8FA2490C}"/>
              </a:ext>
            </a:extLst>
          </p:cNvPr>
          <p:cNvSpPr>
            <a:spLocks noGrp="1"/>
          </p:cNvSpPr>
          <p:nvPr>
            <p:ph type="title"/>
          </p:nvPr>
        </p:nvSpPr>
        <p:spPr/>
        <p:txBody>
          <a:bodyPr/>
          <a:lstStyle/>
          <a:p>
            <a:r>
              <a:rPr lang="en-US" dirty="0"/>
              <a:t>START–UP CONTROL [</a:t>
            </a:r>
            <a:r>
              <a:rPr lang="en-US" dirty="0" err="1"/>
              <a:t>conti</a:t>
            </a:r>
            <a:r>
              <a:rPr lang="en-US" dirty="0"/>
              <a:t>.]</a:t>
            </a:r>
          </a:p>
        </p:txBody>
      </p:sp>
      <p:sp>
        <p:nvSpPr>
          <p:cNvPr id="3" name="Content Placeholder 2">
            <a:extLst>
              <a:ext uri="{FF2B5EF4-FFF2-40B4-BE49-F238E27FC236}">
                <a16:creationId xmlns:a16="http://schemas.microsoft.com/office/drawing/2014/main" id="{4A293014-1513-D064-60E5-E334360957BC}"/>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At the completion of the warm–up period (L2WX),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start–up control ramps FSR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 predetermined rate to the setting for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“ACCELERATE LIMIT”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start–up cycle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has been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designed to moderate the highest firing temperature produced during acceleration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This is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done by programming a slow rise in FSR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 Point “C”.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As fuel is increased, the turbine begins the acceleration phase of start–up. The clutch is held in as long as the turning gear provides torque to the gas turbine.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When the turbine overruns the turning gear, the clutch will disengage, shutting down the turning gear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Speed relay L14HA indicates the turbine is accelerating.</a:t>
            </a:r>
          </a:p>
          <a:p>
            <a:endParaRPr lang="en-US" sz="2600" dirty="0"/>
          </a:p>
        </p:txBody>
      </p:sp>
    </p:spTree>
    <p:extLst>
      <p:ext uri="{BB962C8B-B14F-4D97-AF65-F5344CB8AC3E}">
        <p14:creationId xmlns:p14="http://schemas.microsoft.com/office/powerpoint/2010/main" val="2265799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67D-DB9F-D809-4B6D-F87CC40D51C4}"/>
              </a:ext>
            </a:extLst>
          </p:cNvPr>
          <p:cNvSpPr>
            <a:spLocks noGrp="1"/>
          </p:cNvSpPr>
          <p:nvPr>
            <p:ph type="title"/>
          </p:nvPr>
        </p:nvSpPr>
        <p:spPr/>
        <p:txBody>
          <a:bodyPr/>
          <a:lstStyle/>
          <a:p>
            <a:r>
              <a:rPr lang="en-US" dirty="0"/>
              <a:t>START–UP CONTROL [</a:t>
            </a:r>
            <a:r>
              <a:rPr lang="en-US" dirty="0" err="1"/>
              <a:t>conti</a:t>
            </a:r>
            <a:r>
              <a:rPr lang="en-US" dirty="0"/>
              <a:t>.]</a:t>
            </a:r>
          </a:p>
        </p:txBody>
      </p:sp>
      <p:sp>
        <p:nvSpPr>
          <p:cNvPr id="3" name="Content Placeholder 2">
            <a:extLst>
              <a:ext uri="{FF2B5EF4-FFF2-40B4-BE49-F238E27FC236}">
                <a16:creationId xmlns:a16="http://schemas.microsoft.com/office/drawing/2014/main" id="{610A0C19-0D1D-C5F1-DB5D-04B254E51386}"/>
              </a:ext>
            </a:extLst>
          </p:cNvPr>
          <p:cNvSpPr>
            <a:spLocks noGrp="1"/>
          </p:cNvSpPr>
          <p:nvPr>
            <p:ph idx="1"/>
          </p:nvPr>
        </p:nvSpPr>
        <p:spPr/>
        <p:txBody>
          <a:bodyPr>
            <a:no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start–up phase ends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when the unit attains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full–speed–no–load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 Point “D”).  </a:t>
            </a:r>
          </a:p>
          <a:p>
            <a:pPr marL="342900" lvl="0" indent="-342900">
              <a:buFont typeface="Symbol" pitchFamily="2" charset="2"/>
              <a:buChar char=""/>
            </a:pP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FSR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is then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controlled by the speed loop</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the auxiliary systems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are automatically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shut down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start–up control software establishes the maximum allowable levels of FSR signals during start–up. Other control circuits are able to reduce and modulate FSR to perform their control functions.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In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acceleration phase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of the start–up,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FSR control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usually passes to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acceleration control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which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monitors the rate of rotor acceleration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It is possible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but not normal,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to reach the temperature control limit.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The &lt;HMI&gt; display will show which parameter is limiting or controlling FSR.</a:t>
            </a:r>
          </a:p>
          <a:p>
            <a:endParaRPr lang="en-US" sz="2600" dirty="0"/>
          </a:p>
        </p:txBody>
      </p:sp>
    </p:spTree>
    <p:extLst>
      <p:ext uri="{BB962C8B-B14F-4D97-AF65-F5344CB8AC3E}">
        <p14:creationId xmlns:p14="http://schemas.microsoft.com/office/powerpoint/2010/main" val="2169469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43B4-1D01-8ABC-CF18-1AB91292CCA7}"/>
              </a:ext>
            </a:extLst>
          </p:cNvPr>
          <p:cNvSpPr>
            <a:spLocks noGrp="1"/>
          </p:cNvSpPr>
          <p:nvPr>
            <p:ph type="title"/>
          </p:nvPr>
        </p:nvSpPr>
        <p:spPr/>
        <p:txBody>
          <a:bodyPr/>
          <a:lstStyle/>
          <a:p>
            <a:r>
              <a:rPr lang="en-US" dirty="0"/>
              <a:t>Fired Shutdown</a:t>
            </a:r>
          </a:p>
        </p:txBody>
      </p:sp>
      <p:sp>
        <p:nvSpPr>
          <p:cNvPr id="3" name="Content Placeholder 2">
            <a:extLst>
              <a:ext uri="{FF2B5EF4-FFF2-40B4-BE49-F238E27FC236}">
                <a16:creationId xmlns:a16="http://schemas.microsoft.com/office/drawing/2014/main" id="{E2E03313-930F-36F3-3032-E920F8485675}"/>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normal shutdown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is initiated by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clicking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on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the “STOP” target (L1STOP)</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“EXECUTE”; this will produce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L94X signal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If the generator breaker is closed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when the stop signal is initiated,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the Turbine Speed Reference (TNR) counts down to reduce load at the normal loading rate until the reverse power relay operates to open the generator breaker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TNR then continues to count down to reduce speed.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When the STOP signal is given, shutdown Fuel Stroke Reference FSRSD is set equal to FSR. When the generator breaker opens, FSRSD ramps from existing FSR down to a value equal to FSRMIN, the minimum fuel required to keep the turbine fired.  FSRSD latches onto FSRMIN and decreases with corrected speed. </a:t>
            </a:r>
          </a:p>
          <a:p>
            <a:endParaRPr lang="en-US" sz="2600" dirty="0"/>
          </a:p>
        </p:txBody>
      </p:sp>
    </p:spTree>
    <p:extLst>
      <p:ext uri="{BB962C8B-B14F-4D97-AF65-F5344CB8AC3E}">
        <p14:creationId xmlns:p14="http://schemas.microsoft.com/office/powerpoint/2010/main" val="3249352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82D5-951C-69DB-F15A-E01F222B0F23}"/>
              </a:ext>
            </a:extLst>
          </p:cNvPr>
          <p:cNvSpPr>
            <a:spLocks noGrp="1"/>
          </p:cNvSpPr>
          <p:nvPr>
            <p:ph type="title"/>
          </p:nvPr>
        </p:nvSpPr>
        <p:spPr/>
        <p:txBody>
          <a:bodyPr/>
          <a:lstStyle/>
          <a:p>
            <a:r>
              <a:rPr lang="en-US" dirty="0"/>
              <a:t>Fired Shutdown [</a:t>
            </a:r>
            <a:r>
              <a:rPr lang="en-US" dirty="0" err="1"/>
              <a:t>conti</a:t>
            </a:r>
            <a:r>
              <a:rPr lang="en-US" dirty="0"/>
              <a:t>.]</a:t>
            </a:r>
          </a:p>
        </p:txBody>
      </p:sp>
      <p:sp>
        <p:nvSpPr>
          <p:cNvPr id="3" name="Content Placeholder 2">
            <a:extLst>
              <a:ext uri="{FF2B5EF4-FFF2-40B4-BE49-F238E27FC236}">
                <a16:creationId xmlns:a16="http://schemas.microsoft.com/office/drawing/2014/main" id="{BF9E1494-21C6-D77E-E34C-F3794E41559A}"/>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When turbine speed drops below a defined threshold (Control Constant K60RB) FSRSD ramps to a blowout of one flame detector. The sequencing logic remembers which flame detectors were functional when the breaker opened. When any of the functional flame detectors senses a loss of flame, FSRMIN/FSRSD decreases at a higher rate until flame–out occurs, after which fuel flow is stopped.</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Fired shut down is an improvement over the former fuel shut off at L14HS drop out. By maintaining flame down to a lower speed there is significant reduction in the strain developed on the hot gas path parts at the time of fuel shut off.</a:t>
            </a:r>
          </a:p>
          <a:p>
            <a:endParaRPr lang="en-US" sz="2600" dirty="0"/>
          </a:p>
        </p:txBody>
      </p:sp>
    </p:spTree>
    <p:extLst>
      <p:ext uri="{BB962C8B-B14F-4D97-AF65-F5344CB8AC3E}">
        <p14:creationId xmlns:p14="http://schemas.microsoft.com/office/powerpoint/2010/main" val="279296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DBFA-59D5-019B-5467-BBD30F9BE024}"/>
              </a:ext>
            </a:extLst>
          </p:cNvPr>
          <p:cNvSpPr>
            <a:spLocks noGrp="1"/>
          </p:cNvSpPr>
          <p:nvPr>
            <p:ph type="ctrTitle"/>
          </p:nvPr>
        </p:nvSpPr>
        <p:spPr/>
        <p:txBody>
          <a:bodyPr/>
          <a:lstStyle/>
          <a:p>
            <a:r>
              <a:rPr lang="en-US" dirty="0"/>
              <a:t>SPEED CONTROL</a:t>
            </a:r>
          </a:p>
        </p:txBody>
      </p:sp>
    </p:spTree>
    <p:extLst>
      <p:ext uri="{BB962C8B-B14F-4D97-AF65-F5344CB8AC3E}">
        <p14:creationId xmlns:p14="http://schemas.microsoft.com/office/powerpoint/2010/main" val="2113977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4B46-D2E6-0F67-9BC0-63AF3077539B}"/>
              </a:ext>
            </a:extLst>
          </p:cNvPr>
          <p:cNvSpPr>
            <a:spLocks noGrp="1"/>
          </p:cNvSpPr>
          <p:nvPr>
            <p:ph type="title"/>
          </p:nvPr>
        </p:nvSpPr>
        <p:spPr/>
        <p:txBody>
          <a:bodyPr/>
          <a:lstStyle/>
          <a:p>
            <a:r>
              <a:rPr lang="en-US" dirty="0"/>
              <a:t>SPEED CONTROL</a:t>
            </a:r>
          </a:p>
        </p:txBody>
      </p:sp>
      <p:sp>
        <p:nvSpPr>
          <p:cNvPr id="3" name="Content Placeholder 2">
            <a:extLst>
              <a:ext uri="{FF2B5EF4-FFF2-40B4-BE49-F238E27FC236}">
                <a16:creationId xmlns:a16="http://schemas.microsoft.com/office/drawing/2014/main" id="{269F379D-E32A-A65E-4AEC-90E90DE02D5F}"/>
              </a:ext>
            </a:extLst>
          </p:cNvPr>
          <p:cNvSpPr>
            <a:spLocks noGrp="1"/>
          </p:cNvSpPr>
          <p:nvPr>
            <p:ph idx="1"/>
          </p:nvPr>
        </p:nvSpPr>
        <p:spPr/>
        <p:txBody>
          <a:bodyPr/>
          <a:lstStyle/>
          <a:p>
            <a:r>
              <a:rPr lang="en-US" dirty="0"/>
              <a:t>The Speed Control System </a:t>
            </a:r>
            <a:r>
              <a:rPr lang="en-US" b="1" dirty="0"/>
              <a:t>controls the speed and load </a:t>
            </a:r>
            <a:r>
              <a:rPr lang="en-US" dirty="0"/>
              <a:t>of the gas turbine </a:t>
            </a:r>
            <a:r>
              <a:rPr lang="en-US" b="1" dirty="0"/>
              <a:t>generator</a:t>
            </a:r>
            <a:r>
              <a:rPr lang="en-US" dirty="0"/>
              <a:t> in </a:t>
            </a:r>
            <a:r>
              <a:rPr lang="en-US" b="1" dirty="0"/>
              <a:t>response to </a:t>
            </a:r>
            <a:r>
              <a:rPr lang="en-US" dirty="0"/>
              <a:t>the </a:t>
            </a:r>
            <a:r>
              <a:rPr lang="en-US" b="1" dirty="0"/>
              <a:t>actual turbine speed signal and </a:t>
            </a:r>
            <a:r>
              <a:rPr lang="en-US" dirty="0"/>
              <a:t>the </a:t>
            </a:r>
            <a:r>
              <a:rPr lang="en-US" b="1" dirty="0"/>
              <a:t>called–for speed reference</a:t>
            </a:r>
            <a:r>
              <a:rPr lang="en-US" dirty="0"/>
              <a:t>. </a:t>
            </a:r>
          </a:p>
          <a:p>
            <a:pPr lvl="1"/>
            <a:r>
              <a:rPr lang="en-US" dirty="0"/>
              <a:t>While </a:t>
            </a:r>
            <a:r>
              <a:rPr lang="en-US" b="1" dirty="0"/>
              <a:t>on speed control </a:t>
            </a:r>
            <a:r>
              <a:rPr lang="en-US" dirty="0"/>
              <a:t>the </a:t>
            </a:r>
            <a:r>
              <a:rPr lang="en-US" b="1" dirty="0"/>
              <a:t>control mode message “SPEED CTRL” will be displayed.</a:t>
            </a:r>
          </a:p>
        </p:txBody>
      </p:sp>
    </p:spTree>
    <p:extLst>
      <p:ext uri="{BB962C8B-B14F-4D97-AF65-F5344CB8AC3E}">
        <p14:creationId xmlns:p14="http://schemas.microsoft.com/office/powerpoint/2010/main" val="2818715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AEE1-9204-FDC1-57B2-2C75C372083F}"/>
              </a:ext>
            </a:extLst>
          </p:cNvPr>
          <p:cNvSpPr>
            <a:spLocks noGrp="1"/>
          </p:cNvSpPr>
          <p:nvPr>
            <p:ph type="title"/>
          </p:nvPr>
        </p:nvSpPr>
        <p:spPr/>
        <p:txBody>
          <a:bodyPr/>
          <a:lstStyle/>
          <a:p>
            <a:r>
              <a:rPr lang="en-US" dirty="0"/>
              <a:t>Speed Signal</a:t>
            </a:r>
          </a:p>
        </p:txBody>
      </p:sp>
      <p:sp>
        <p:nvSpPr>
          <p:cNvPr id="3" name="Content Placeholder 2">
            <a:extLst>
              <a:ext uri="{FF2B5EF4-FFF2-40B4-BE49-F238E27FC236}">
                <a16:creationId xmlns:a16="http://schemas.microsoft.com/office/drawing/2014/main" id="{CE18CE3D-81D2-1938-3686-FC19413A207E}"/>
              </a:ext>
            </a:extLst>
          </p:cNvPr>
          <p:cNvSpPr>
            <a:spLocks noGrp="1"/>
          </p:cNvSpPr>
          <p:nvPr>
            <p:ph idx="1"/>
          </p:nvPr>
        </p:nvSpPr>
        <p:spPr/>
        <p:txBody>
          <a:bodyPr>
            <a:normAutofit/>
          </a:bodyPr>
          <a:lstStyle/>
          <a:p>
            <a:pPr marL="342900" lvl="0" indent="-342900">
              <a:buFont typeface="Symbol" pitchFamily="2" charset="2"/>
              <a:buChar char=""/>
            </a:pP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Three magnetic sensors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are used to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measure the speed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of the turbine.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These magnetic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pickup sensors (77NH–1,–2,–3)</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are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high output devices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consisting of a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permanent magnet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surrounded by a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hermetically sealed case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pickups are mounted in a ring around a 60–toothed wheel on the gas turbine compressor rotor. With the 60–tooth wheel, the frequency of the voltage output in Hertz is exactly equal to the speed of the turbine in revolutions per minute.</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voltage output is affected by the clearance between the teeth of the wheel and the tip of the magnetic pickup. </a:t>
            </a:r>
          </a:p>
        </p:txBody>
      </p:sp>
    </p:spTree>
    <p:extLst>
      <p:ext uri="{BB962C8B-B14F-4D97-AF65-F5344CB8AC3E}">
        <p14:creationId xmlns:p14="http://schemas.microsoft.com/office/powerpoint/2010/main" val="2053518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4AB6-66FB-ADF8-D057-C78D985BE14C}"/>
              </a:ext>
            </a:extLst>
          </p:cNvPr>
          <p:cNvSpPr>
            <a:spLocks noGrp="1"/>
          </p:cNvSpPr>
          <p:nvPr>
            <p:ph type="title"/>
          </p:nvPr>
        </p:nvSpPr>
        <p:spPr/>
        <p:txBody>
          <a:bodyPr/>
          <a:lstStyle/>
          <a:p>
            <a:r>
              <a:rPr lang="en-US" dirty="0"/>
              <a:t>Speed Signal [</a:t>
            </a:r>
            <a:r>
              <a:rPr lang="en-US" dirty="0" err="1"/>
              <a:t>conti</a:t>
            </a:r>
            <a:r>
              <a:rPr lang="en-US" dirty="0"/>
              <a:t>.]</a:t>
            </a:r>
          </a:p>
        </p:txBody>
      </p:sp>
      <p:sp>
        <p:nvSpPr>
          <p:cNvPr id="3" name="Content Placeholder 2">
            <a:extLst>
              <a:ext uri="{FF2B5EF4-FFF2-40B4-BE49-F238E27FC236}">
                <a16:creationId xmlns:a16="http://schemas.microsoft.com/office/drawing/2014/main" id="{8BC372D8-EF8F-DE38-E5A5-674394520CAA}"/>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Clearance between the outside diameter of the toothed wheel and the tip of the magnetic pickup should be kept within the limits specified in the Control Specifications (approx. 0.05 inch or 1.27 mm). </a:t>
            </a:r>
          </a:p>
          <a:p>
            <a:pPr marL="342900" lvl="0" indent="-342900">
              <a:buFont typeface="Symbol" pitchFamily="2" charset="2"/>
              <a:buChar char=""/>
            </a:pP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If the clearance is not maintained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within the specified limits,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pulse signal can be distorted.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Turbine speed control would then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operate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in response to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the incorrect speed feedback signal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signal from the magnetic pickups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is brought into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Mark VI panel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one mag pickup to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each controller &lt;RST&gt;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where it is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monitored by the speed control software.</a:t>
            </a:r>
          </a:p>
        </p:txBody>
      </p:sp>
    </p:spTree>
    <p:extLst>
      <p:ext uri="{BB962C8B-B14F-4D97-AF65-F5344CB8AC3E}">
        <p14:creationId xmlns:p14="http://schemas.microsoft.com/office/powerpoint/2010/main" val="19476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0432-31A6-4A54-E063-2C2EBD884716}"/>
              </a:ext>
            </a:extLst>
          </p:cNvPr>
          <p:cNvSpPr>
            <a:spLocks noGrp="1"/>
          </p:cNvSpPr>
          <p:nvPr>
            <p:ph type="title"/>
          </p:nvPr>
        </p:nvSpPr>
        <p:spPr/>
        <p:txBody>
          <a:bodyPr/>
          <a:lstStyle/>
          <a:p>
            <a:r>
              <a:rPr lang="en-US" b="1" dirty="0"/>
              <a:t>CONTROL SYSTEM</a:t>
            </a:r>
          </a:p>
        </p:txBody>
      </p:sp>
      <p:sp>
        <p:nvSpPr>
          <p:cNvPr id="3" name="Content Placeholder 2">
            <a:extLst>
              <a:ext uri="{FF2B5EF4-FFF2-40B4-BE49-F238E27FC236}">
                <a16:creationId xmlns:a16="http://schemas.microsoft.com/office/drawing/2014/main" id="{A9F26AC5-02B2-2628-7E89-8B8DE41900EC}"/>
              </a:ext>
            </a:extLst>
          </p:cNvPr>
          <p:cNvSpPr>
            <a:spLocks noGrp="1"/>
          </p:cNvSpPr>
          <p:nvPr>
            <p:ph idx="1"/>
          </p:nvPr>
        </p:nvSpPr>
        <p:spPr/>
        <p:txBody>
          <a:bodyPr/>
          <a:lstStyle/>
          <a:p>
            <a:r>
              <a:rPr lang="en-US" b="1" dirty="0"/>
              <a:t>Basic Design</a:t>
            </a:r>
          </a:p>
          <a:p>
            <a:pPr lvl="1"/>
            <a:r>
              <a:rPr lang="en-US" dirty="0"/>
              <a:t>Control of the gas turbine is done by the: </a:t>
            </a:r>
          </a:p>
          <a:p>
            <a:pPr lvl="2"/>
            <a:r>
              <a:rPr lang="en-US" b="1" dirty="0"/>
              <a:t>Startup</a:t>
            </a:r>
          </a:p>
          <a:p>
            <a:pPr lvl="2"/>
            <a:r>
              <a:rPr lang="en-US" b="1" dirty="0"/>
              <a:t>Acceleration</a:t>
            </a:r>
          </a:p>
          <a:p>
            <a:pPr lvl="2"/>
            <a:r>
              <a:rPr lang="en-US" b="1" dirty="0"/>
              <a:t>Speed </a:t>
            </a:r>
          </a:p>
          <a:p>
            <a:pPr lvl="2"/>
            <a:r>
              <a:rPr lang="en-US" b="1" dirty="0"/>
              <a:t>Temperature</a:t>
            </a:r>
          </a:p>
          <a:p>
            <a:pPr lvl="2"/>
            <a:r>
              <a:rPr lang="en-US" b="1" dirty="0"/>
              <a:t>Shutdown</a:t>
            </a:r>
          </a:p>
          <a:p>
            <a:pPr lvl="2"/>
            <a:r>
              <a:rPr lang="en-US" b="1" dirty="0"/>
              <a:t>Manual control functions</a:t>
            </a:r>
          </a:p>
        </p:txBody>
      </p:sp>
    </p:spTree>
    <p:extLst>
      <p:ext uri="{BB962C8B-B14F-4D97-AF65-F5344CB8AC3E}">
        <p14:creationId xmlns:p14="http://schemas.microsoft.com/office/powerpoint/2010/main" val="2720965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A302-64D4-6E17-9184-E99E75C08C73}"/>
              </a:ext>
            </a:extLst>
          </p:cNvPr>
          <p:cNvSpPr>
            <a:spLocks noGrp="1"/>
          </p:cNvSpPr>
          <p:nvPr>
            <p:ph type="title"/>
          </p:nvPr>
        </p:nvSpPr>
        <p:spPr/>
        <p:txBody>
          <a:bodyPr/>
          <a:lstStyle/>
          <a:p>
            <a:r>
              <a:rPr lang="en-US" dirty="0"/>
              <a:t>Speed/Load Reference</a:t>
            </a:r>
          </a:p>
        </p:txBody>
      </p:sp>
      <p:sp>
        <p:nvSpPr>
          <p:cNvPr id="3" name="Content Placeholder 2">
            <a:extLst>
              <a:ext uri="{FF2B5EF4-FFF2-40B4-BE49-F238E27FC236}">
                <a16:creationId xmlns:a16="http://schemas.microsoft.com/office/drawing/2014/main" id="{E5CF3119-BE3B-7FAE-B2B5-0B2C88B037E1}"/>
              </a:ext>
            </a:extLst>
          </p:cNvPr>
          <p:cNvSpPr>
            <a:spLocks noGrp="1"/>
          </p:cNvSpPr>
          <p:nvPr>
            <p:ph idx="1"/>
          </p:nvPr>
        </p:nvSpPr>
        <p:spPr/>
        <p:txBody>
          <a:bodyPr>
            <a:no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speed control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software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will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change FSR in proportion to the difference between the actual turbine–generator speed (TNH)</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called–for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speed reference (TNR).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800100" lvl="1" indent="-342900">
              <a:buFont typeface="Symbol" pitchFamily="2" charset="2"/>
              <a:buChar char=""/>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The called–for–speed, TNR, </a:t>
            </a:r>
            <a:r>
              <a:rPr lang="en-IN" sz="2200" b="1" kern="100" dirty="0">
                <a:effectLst/>
                <a:latin typeface="Calibri" panose="020F0502020204030204" pitchFamily="34" charset="0"/>
                <a:ea typeface="Calibri" panose="020F0502020204030204" pitchFamily="34" charset="0"/>
                <a:cs typeface="Times New Roman" panose="02020603050405020304" pitchFamily="18" charset="0"/>
              </a:rPr>
              <a:t>determines the load of the turbine</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range for generator drive turbines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is normally from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95% (min.) to 107% (max.) speed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start–up speed reference is 100.3%</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is </a:t>
            </a:r>
            <a:r>
              <a:rPr lang="en-IN" sz="2600" b="1" kern="100" dirty="0" err="1">
                <a:effectLst/>
                <a:latin typeface="Calibri" panose="020F0502020204030204" pitchFamily="34" charset="0"/>
                <a:ea typeface="Calibri" panose="020F0502020204030204" pitchFamily="34" charset="0"/>
                <a:cs typeface="Times New Roman" panose="02020603050405020304" pitchFamily="18" charset="0"/>
              </a:rPr>
              <a:t>preset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when a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“START” signal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is given.</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turbine follows to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100.3% TNH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for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synchronization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072157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95EB-87F8-1536-2645-E9583006B962}"/>
              </a:ext>
            </a:extLst>
          </p:cNvPr>
          <p:cNvSpPr>
            <a:spLocks noGrp="1"/>
          </p:cNvSpPr>
          <p:nvPr>
            <p:ph type="title"/>
          </p:nvPr>
        </p:nvSpPr>
        <p:spPr/>
        <p:txBody>
          <a:bodyPr/>
          <a:lstStyle/>
          <a:p>
            <a:r>
              <a:rPr lang="en-US" dirty="0"/>
              <a:t>Speed/Load Reference [</a:t>
            </a:r>
            <a:r>
              <a:rPr lang="en-US" dirty="0" err="1"/>
              <a:t>conti</a:t>
            </a:r>
            <a:r>
              <a:rPr lang="en-US" dirty="0"/>
              <a:t>.]</a:t>
            </a:r>
          </a:p>
        </p:txBody>
      </p:sp>
      <p:sp>
        <p:nvSpPr>
          <p:cNvPr id="3" name="Content Placeholder 2">
            <a:extLst>
              <a:ext uri="{FF2B5EF4-FFF2-40B4-BE49-F238E27FC236}">
                <a16:creationId xmlns:a16="http://schemas.microsoft.com/office/drawing/2014/main" id="{B799B56D-855E-874F-F8C6-2231D75B1C3D}"/>
              </a:ext>
            </a:extLst>
          </p:cNvPr>
          <p:cNvSpPr>
            <a:spLocks noGrp="1"/>
          </p:cNvSpPr>
          <p:nvPr>
            <p:ph idx="1"/>
          </p:nvPr>
        </p:nvSpPr>
        <p:spPr/>
        <p:txBody>
          <a:bodyPr>
            <a:normAutofit fontScale="85000" lnSpcReduction="20000"/>
          </a:bodyPr>
          <a:lstStyle/>
          <a:p>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this point the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operator can raise or lower TNR</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in turn raising or lowering TNH,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via the 70R4CS switch</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on the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generator control panel</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or by clicking on the targets on the &lt;HMI&gt;</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if required.(Figure 4)</a:t>
            </a:r>
          </a:p>
          <a:p>
            <a:r>
              <a:rPr lang="en-IN" kern="100" dirty="0">
                <a:effectLst/>
                <a:latin typeface="Calibri" panose="020F0502020204030204" pitchFamily="34" charset="0"/>
                <a:ea typeface="Calibri" panose="020F0502020204030204" pitchFamily="34" charset="0"/>
                <a:cs typeface="Times New Roman" panose="02020603050405020304" pitchFamily="18" charset="0"/>
              </a:rPr>
              <a:t>Once the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generator breaker is closed</a:t>
            </a:r>
            <a:r>
              <a:rPr lang="en-IN" kern="100" dirty="0">
                <a:effectLst/>
                <a:latin typeface="Calibri" panose="020F0502020204030204" pitchFamily="34" charset="0"/>
                <a:ea typeface="Calibri" panose="020F0502020204030204" pitchFamily="34" charset="0"/>
                <a:cs typeface="Times New Roman" panose="02020603050405020304" pitchFamily="18" charset="0"/>
              </a:rPr>
              <a:t> onto the power grid, the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speed is held constant</a:t>
            </a:r>
            <a:r>
              <a:rPr lang="en-IN" kern="100" dirty="0">
                <a:effectLst/>
                <a:latin typeface="Calibri" panose="020F0502020204030204" pitchFamily="34" charset="0"/>
                <a:ea typeface="Calibri" panose="020F0502020204030204" pitchFamily="34" charset="0"/>
                <a:cs typeface="Times New Roman" panose="02020603050405020304" pitchFamily="18" charset="0"/>
              </a:rPr>
              <a:t>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by the grid frequency</a:t>
            </a:r>
            <a:r>
              <a:rPr lang="en-IN"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IN" b="1" kern="100" dirty="0">
                <a:effectLst/>
                <a:latin typeface="Calibri" panose="020F0502020204030204" pitchFamily="34" charset="0"/>
                <a:ea typeface="Calibri" panose="020F0502020204030204" pitchFamily="34" charset="0"/>
                <a:cs typeface="Times New Roman" panose="02020603050405020304" pitchFamily="18" charset="0"/>
              </a:rPr>
              <a:t>Fuel flow in excess</a:t>
            </a:r>
            <a:r>
              <a:rPr lang="en-IN" kern="100" dirty="0">
                <a:effectLst/>
                <a:latin typeface="Calibri" panose="020F0502020204030204" pitchFamily="34" charset="0"/>
                <a:ea typeface="Calibri" panose="020F0502020204030204" pitchFamily="34" charset="0"/>
                <a:cs typeface="Times New Roman" panose="02020603050405020304" pitchFamily="18" charset="0"/>
              </a:rPr>
              <a:t> of that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necessary to maintain full speed no load will result in increased power produced by the generator</a:t>
            </a:r>
            <a:r>
              <a:rPr lang="en-IN" kern="100" dirty="0">
                <a:effectLst/>
                <a:latin typeface="Calibri" panose="020F0502020204030204" pitchFamily="34" charset="0"/>
                <a:ea typeface="Calibri" panose="020F0502020204030204" pitchFamily="34" charset="0"/>
                <a:cs typeface="Times New Roman" panose="02020603050405020304" pitchFamily="18" charset="0"/>
              </a:rPr>
              <a:t>. Thus the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speed control loop becomes a load control loop</a:t>
            </a:r>
            <a:r>
              <a:rPr lang="en-IN" kern="100" dirty="0">
                <a:effectLst/>
                <a:latin typeface="Calibri" panose="020F0502020204030204" pitchFamily="34" charset="0"/>
                <a:ea typeface="Calibri" panose="020F0502020204030204" pitchFamily="34" charset="0"/>
                <a:cs typeface="Times New Roman" panose="02020603050405020304" pitchFamily="18" charset="0"/>
              </a:rPr>
              <a:t> and the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speed reference is a convenient control</a:t>
            </a:r>
            <a:r>
              <a:rPr lang="en-IN" kern="100" dirty="0">
                <a:effectLst/>
                <a:latin typeface="Calibri" panose="020F0502020204030204" pitchFamily="34" charset="0"/>
                <a:ea typeface="Calibri" panose="020F0502020204030204" pitchFamily="34" charset="0"/>
                <a:cs typeface="Times New Roman" panose="02020603050405020304" pitchFamily="18" charset="0"/>
              </a:rPr>
              <a:t> of the desired amount of load to be applied to the turbine–generator unit.</a:t>
            </a:r>
          </a:p>
          <a:p>
            <a:r>
              <a:rPr lang="en-IN" b="1" kern="100" dirty="0">
                <a:effectLst/>
                <a:latin typeface="Calibri" panose="020F0502020204030204" pitchFamily="34" charset="0"/>
                <a:ea typeface="Calibri" panose="020F0502020204030204" pitchFamily="34" charset="0"/>
                <a:cs typeface="Times New Roman" panose="02020603050405020304" pitchFamily="18" charset="0"/>
              </a:rPr>
              <a:t>Droop speed control</a:t>
            </a:r>
            <a:r>
              <a:rPr lang="en-IN" kern="100" dirty="0">
                <a:effectLst/>
                <a:latin typeface="Calibri" panose="020F0502020204030204" pitchFamily="34" charset="0"/>
                <a:ea typeface="Calibri" panose="020F0502020204030204" pitchFamily="34" charset="0"/>
                <a:cs typeface="Times New Roman" panose="02020603050405020304" pitchFamily="18" charset="0"/>
              </a:rPr>
              <a:t> is a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proportional control</a:t>
            </a:r>
            <a:r>
              <a:rPr lang="en-IN" kern="100" dirty="0">
                <a:effectLst/>
                <a:latin typeface="Calibri" panose="020F0502020204030204" pitchFamily="34" charset="0"/>
                <a:ea typeface="Calibri" panose="020F0502020204030204" pitchFamily="34" charset="0"/>
                <a:cs typeface="Times New Roman" panose="02020603050405020304" pitchFamily="18" charset="0"/>
              </a:rPr>
              <a:t>,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changing FSR in proportion to the difference between actual turbine speed and the speed reference.</a:t>
            </a:r>
            <a:endParaRPr lang="en-IN" b="1" kern="100" dirty="0">
              <a:latin typeface="Calibri" panose="020F0502020204030204" pitchFamily="34" charset="0"/>
              <a:ea typeface="Calibri" panose="020F0502020204030204" pitchFamily="34" charset="0"/>
              <a:cs typeface="Times New Roman" panose="02020603050405020304" pitchFamily="18" charset="0"/>
            </a:endParaRPr>
          </a:p>
          <a:p>
            <a:r>
              <a:rPr lang="en-IN" kern="100" dirty="0">
                <a:effectLst/>
                <a:latin typeface="Calibri" panose="020F0502020204030204" pitchFamily="34" charset="0"/>
                <a:ea typeface="Calibri" panose="020F0502020204030204" pitchFamily="34" charset="0"/>
                <a:cs typeface="Times New Roman" panose="02020603050405020304" pitchFamily="18" charset="0"/>
              </a:rPr>
              <a:t>Any change in actual speed (grid frequency) will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cause a proportional change in unit load</a:t>
            </a:r>
            <a:r>
              <a:rPr lang="en-IN" kern="100" dirty="0">
                <a:effectLst/>
                <a:latin typeface="Calibri" panose="020F0502020204030204" pitchFamily="34" charset="0"/>
                <a:ea typeface="Calibri" panose="020F0502020204030204" pitchFamily="34" charset="0"/>
                <a:cs typeface="Times New Roman" panose="02020603050405020304" pitchFamily="18" charset="0"/>
              </a:rPr>
              <a:t>. This proportionality is </a:t>
            </a:r>
            <a:r>
              <a:rPr lang="en-IN" b="1" kern="100" dirty="0">
                <a:effectLst/>
                <a:latin typeface="Calibri" panose="020F0502020204030204" pitchFamily="34" charset="0"/>
                <a:ea typeface="Calibri" panose="020F0502020204030204" pitchFamily="34" charset="0"/>
                <a:cs typeface="Times New Roman" panose="02020603050405020304" pitchFamily="18" charset="0"/>
              </a:rPr>
              <a:t>adjustable to the desired regulation or “Droop”</a:t>
            </a:r>
            <a:r>
              <a:rPr lang="en-IN" kern="100" dirty="0">
                <a:effectLst/>
                <a:latin typeface="Calibri" panose="020F0502020204030204" pitchFamily="34" charset="0"/>
                <a:ea typeface="Calibri" panose="020F0502020204030204" pitchFamily="34" charset="0"/>
                <a:cs typeface="Times New Roman" panose="02020603050405020304" pitchFamily="18" charset="0"/>
              </a:rPr>
              <a:t>. (The speed vs. FSR relationship is shown on Figure 4)</a:t>
            </a:r>
          </a:p>
          <a:p>
            <a:endParaRPr lang="en-US" dirty="0"/>
          </a:p>
        </p:txBody>
      </p:sp>
    </p:spTree>
    <p:extLst>
      <p:ext uri="{BB962C8B-B14F-4D97-AF65-F5344CB8AC3E}">
        <p14:creationId xmlns:p14="http://schemas.microsoft.com/office/powerpoint/2010/main" val="149150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6AF8A1-253B-1456-8D64-5EEBC262CE76}"/>
              </a:ext>
            </a:extLst>
          </p:cNvPr>
          <p:cNvPicPr>
            <a:picLocks noChangeAspect="1"/>
          </p:cNvPicPr>
          <p:nvPr/>
        </p:nvPicPr>
        <p:blipFill>
          <a:blip r:embed="rId2"/>
          <a:stretch>
            <a:fillRect/>
          </a:stretch>
        </p:blipFill>
        <p:spPr>
          <a:xfrm>
            <a:off x="3216000" y="85107"/>
            <a:ext cx="5760000" cy="6687785"/>
          </a:xfrm>
          <a:prstGeom prst="rect">
            <a:avLst/>
          </a:prstGeom>
        </p:spPr>
      </p:pic>
    </p:spTree>
    <p:extLst>
      <p:ext uri="{BB962C8B-B14F-4D97-AF65-F5344CB8AC3E}">
        <p14:creationId xmlns:p14="http://schemas.microsoft.com/office/powerpoint/2010/main" val="2231753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5EDF8-8389-0935-AD69-859525E30AA2}"/>
              </a:ext>
            </a:extLst>
          </p:cNvPr>
          <p:cNvSpPr>
            <a:spLocks noGrp="1"/>
          </p:cNvSpPr>
          <p:nvPr>
            <p:ph type="title"/>
          </p:nvPr>
        </p:nvSpPr>
        <p:spPr/>
        <p:txBody>
          <a:bodyPr/>
          <a:lstStyle/>
          <a:p>
            <a:r>
              <a:rPr lang="en-US" dirty="0"/>
              <a:t>Speed/Load Reference [</a:t>
            </a:r>
            <a:r>
              <a:rPr lang="en-US" dirty="0" err="1"/>
              <a:t>conti</a:t>
            </a:r>
            <a:r>
              <a:rPr lang="en-US" dirty="0"/>
              <a:t>.]</a:t>
            </a:r>
          </a:p>
        </p:txBody>
      </p:sp>
      <p:sp>
        <p:nvSpPr>
          <p:cNvPr id="3" name="Content Placeholder 2">
            <a:extLst>
              <a:ext uri="{FF2B5EF4-FFF2-40B4-BE49-F238E27FC236}">
                <a16:creationId xmlns:a16="http://schemas.microsoft.com/office/drawing/2014/main" id="{B345C94A-3CF3-88EA-A1AC-D7702D5C93FA}"/>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If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entire grid system</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tends to be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overloaded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grid frequency (or speed) will decrease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cause an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FSR increase in proportion to the droop setting</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If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all units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have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same droop</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all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will share a load increase equally</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Load sharing and system stability</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are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main advantages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of this method of speed control.</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Normally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4% droop</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is selected and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setpoint is calibrated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such that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104%</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setpoint will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generate a speed reference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which will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produce an FSR resulting in base load at design ambient temperature.</a:t>
            </a: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600" dirty="0"/>
          </a:p>
        </p:txBody>
      </p:sp>
    </p:spTree>
    <p:extLst>
      <p:ext uri="{BB962C8B-B14F-4D97-AF65-F5344CB8AC3E}">
        <p14:creationId xmlns:p14="http://schemas.microsoft.com/office/powerpoint/2010/main" val="1059652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6DAD-E371-39E9-2CDD-169AFD00CF35}"/>
              </a:ext>
            </a:extLst>
          </p:cNvPr>
          <p:cNvSpPr>
            <a:spLocks noGrp="1"/>
          </p:cNvSpPr>
          <p:nvPr>
            <p:ph type="title"/>
          </p:nvPr>
        </p:nvSpPr>
        <p:spPr/>
        <p:txBody>
          <a:bodyPr/>
          <a:lstStyle/>
          <a:p>
            <a:r>
              <a:rPr lang="en-US" dirty="0"/>
              <a:t>Speed/Load Reference [</a:t>
            </a:r>
            <a:r>
              <a:rPr lang="en-US" dirty="0" err="1"/>
              <a:t>conti</a:t>
            </a:r>
            <a:r>
              <a:rPr lang="en-US" dirty="0"/>
              <a:t>.]</a:t>
            </a:r>
          </a:p>
        </p:txBody>
      </p:sp>
      <p:sp>
        <p:nvSpPr>
          <p:cNvPr id="3" name="Content Placeholder 2">
            <a:extLst>
              <a:ext uri="{FF2B5EF4-FFF2-40B4-BE49-F238E27FC236}">
                <a16:creationId xmlns:a16="http://schemas.microsoft.com/office/drawing/2014/main" id="{AE514ACE-7F61-5BB7-2C55-C60CA339CA10}"/>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When operating on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droop control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full–speed–no–load FSR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setting calls for a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fuel flow</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which is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sufficient to maintain full speed with no generator load.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By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closing the generator breaker and raising TNR via raise/lower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error between speed and reference is increased.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This error is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multiplied by a gain constant dependent on the desired droop setting</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added to the FSNL FSR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setting to produce the required FSR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to take more load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thus assist in holding the system frequency</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(Refer to Figures 4 and 5)</a:t>
            </a:r>
          </a:p>
          <a:p>
            <a:endParaRPr lang="en-US" sz="2600" dirty="0"/>
          </a:p>
        </p:txBody>
      </p:sp>
    </p:spTree>
    <p:extLst>
      <p:ext uri="{BB962C8B-B14F-4D97-AF65-F5344CB8AC3E}">
        <p14:creationId xmlns:p14="http://schemas.microsoft.com/office/powerpoint/2010/main" val="260798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8A48C4-28E0-89B8-FDCB-00C1E6787702}"/>
              </a:ext>
            </a:extLst>
          </p:cNvPr>
          <p:cNvPicPr>
            <a:picLocks noChangeAspect="1"/>
          </p:cNvPicPr>
          <p:nvPr/>
        </p:nvPicPr>
        <p:blipFill>
          <a:blip r:embed="rId2"/>
          <a:stretch>
            <a:fillRect/>
          </a:stretch>
        </p:blipFill>
        <p:spPr>
          <a:xfrm>
            <a:off x="2184400" y="25400"/>
            <a:ext cx="7823200" cy="6807200"/>
          </a:xfrm>
          <a:prstGeom prst="rect">
            <a:avLst/>
          </a:prstGeom>
        </p:spPr>
      </p:pic>
    </p:spTree>
    <p:extLst>
      <p:ext uri="{BB962C8B-B14F-4D97-AF65-F5344CB8AC3E}">
        <p14:creationId xmlns:p14="http://schemas.microsoft.com/office/powerpoint/2010/main" val="3984369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E734-B88F-C3E6-A68A-FE75C17997E1}"/>
              </a:ext>
            </a:extLst>
          </p:cNvPr>
          <p:cNvSpPr>
            <a:spLocks noGrp="1"/>
          </p:cNvSpPr>
          <p:nvPr>
            <p:ph type="title"/>
          </p:nvPr>
        </p:nvSpPr>
        <p:spPr/>
        <p:txBody>
          <a:bodyPr/>
          <a:lstStyle/>
          <a:p>
            <a:r>
              <a:rPr lang="en-US" dirty="0"/>
              <a:t>Speed/Load Reference [</a:t>
            </a:r>
            <a:r>
              <a:rPr lang="en-US" dirty="0" err="1"/>
              <a:t>conti</a:t>
            </a:r>
            <a:r>
              <a:rPr lang="en-US" dirty="0"/>
              <a:t>.]</a:t>
            </a:r>
          </a:p>
        </p:txBody>
      </p:sp>
      <p:sp>
        <p:nvSpPr>
          <p:cNvPr id="3" name="Content Placeholder 2">
            <a:extLst>
              <a:ext uri="{FF2B5EF4-FFF2-40B4-BE49-F238E27FC236}">
                <a16:creationId xmlns:a16="http://schemas.microsoft.com/office/drawing/2014/main" id="{86E6B6D1-5B3A-5675-071B-579E52765D1B}"/>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minimum FSR limit (FSRMIN)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in the SPEEDTRONIC Mark VI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system prevents the speed control circuits from driving the FSR below the value which would cause flameout during a transient condition.</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For example, with a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sudden rejection of load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on the turbine,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speed control system loop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would want to drive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FSR signal to zero</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but the</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 minimum FSR setting establishes the minimum fuel level that prevents a flameout.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Temperature and/or start–up control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can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drive FSR to zero</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and are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not influenced by FSRMIN.</a:t>
            </a: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600" dirty="0"/>
          </a:p>
        </p:txBody>
      </p:sp>
    </p:spTree>
    <p:extLst>
      <p:ext uri="{BB962C8B-B14F-4D97-AF65-F5344CB8AC3E}">
        <p14:creationId xmlns:p14="http://schemas.microsoft.com/office/powerpoint/2010/main" val="4131351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AC2D-89BC-1AD6-0EB6-CFFAE4210161}"/>
              </a:ext>
            </a:extLst>
          </p:cNvPr>
          <p:cNvSpPr>
            <a:spLocks noGrp="1"/>
          </p:cNvSpPr>
          <p:nvPr>
            <p:ph type="title"/>
          </p:nvPr>
        </p:nvSpPr>
        <p:spPr/>
        <p:txBody>
          <a:bodyPr/>
          <a:lstStyle/>
          <a:p>
            <a:r>
              <a:rPr lang="en-US" dirty="0"/>
              <a:t>Synchronizing</a:t>
            </a:r>
          </a:p>
        </p:txBody>
      </p:sp>
      <p:sp>
        <p:nvSpPr>
          <p:cNvPr id="3" name="Content Placeholder 2">
            <a:extLst>
              <a:ext uri="{FF2B5EF4-FFF2-40B4-BE49-F238E27FC236}">
                <a16:creationId xmlns:a16="http://schemas.microsoft.com/office/drawing/2014/main" id="{4D579E56-568B-95BF-10A5-ABD9DD27C8B8}"/>
              </a:ext>
            </a:extLst>
          </p:cNvPr>
          <p:cNvSpPr>
            <a:spLocks noGrp="1"/>
          </p:cNvSpPr>
          <p:nvPr>
            <p:ph idx="1"/>
          </p:nvPr>
        </p:nvSpPr>
        <p:spPr/>
        <p:txBody>
          <a:bodyPr>
            <a:normAutofit/>
          </a:bodyPr>
          <a:lstStyle/>
          <a:p>
            <a:r>
              <a:rPr lang="en-US" b="1" dirty="0"/>
              <a:t>Automatic</a:t>
            </a:r>
            <a:r>
              <a:rPr lang="en-US" dirty="0"/>
              <a:t> </a:t>
            </a:r>
            <a:r>
              <a:rPr lang="en-US" i="1" dirty="0"/>
              <a:t>synchronizing</a:t>
            </a:r>
            <a:r>
              <a:rPr lang="en-US" dirty="0"/>
              <a:t> is accomplished </a:t>
            </a:r>
            <a:r>
              <a:rPr lang="en-US" b="1" dirty="0"/>
              <a:t>using synchronizing algorithms programmed into &lt;RST&gt; and &lt;VPRO&gt; software. </a:t>
            </a:r>
            <a:endParaRPr lang="en-US" dirty="0"/>
          </a:p>
          <a:p>
            <a:r>
              <a:rPr lang="en-US" b="1" dirty="0"/>
              <a:t>Bus and generator voltage signals </a:t>
            </a:r>
            <a:r>
              <a:rPr lang="en-US" dirty="0"/>
              <a:t>are </a:t>
            </a:r>
            <a:r>
              <a:rPr lang="en-US" b="1" dirty="0"/>
              <a:t>input to </a:t>
            </a:r>
            <a:r>
              <a:rPr lang="en-US" dirty="0"/>
              <a:t>the </a:t>
            </a:r>
            <a:r>
              <a:rPr lang="en-US" b="1" dirty="0"/>
              <a:t>&lt;VPRO&gt; core </a:t>
            </a:r>
          </a:p>
          <a:p>
            <a:pPr lvl="1"/>
            <a:r>
              <a:rPr lang="en-US" dirty="0"/>
              <a:t>Which contains </a:t>
            </a:r>
            <a:r>
              <a:rPr lang="en-US" b="1" dirty="0"/>
              <a:t>isolation transformers</a:t>
            </a:r>
            <a:r>
              <a:rPr lang="en-US" dirty="0"/>
              <a:t>, and are then </a:t>
            </a:r>
            <a:r>
              <a:rPr lang="en-US" b="1" dirty="0"/>
              <a:t>paralleled to &lt;RST&gt;.</a:t>
            </a:r>
            <a:endParaRPr lang="en-US" dirty="0"/>
          </a:p>
          <a:p>
            <a:r>
              <a:rPr lang="en-US" b="1" dirty="0"/>
              <a:t>&lt;RST&gt; software drives </a:t>
            </a:r>
            <a:r>
              <a:rPr lang="en-US" dirty="0"/>
              <a:t>the </a:t>
            </a:r>
            <a:r>
              <a:rPr lang="en-US" b="1" dirty="0"/>
              <a:t>synch check and synch permissive relays</a:t>
            </a:r>
            <a:r>
              <a:rPr lang="en-US" dirty="0"/>
              <a:t>, while </a:t>
            </a:r>
            <a:r>
              <a:rPr lang="en-US" b="1" dirty="0"/>
              <a:t>&lt;VPRO&gt; provides </a:t>
            </a:r>
            <a:r>
              <a:rPr lang="en-US" dirty="0"/>
              <a:t>the </a:t>
            </a:r>
            <a:r>
              <a:rPr lang="en-US" b="1" dirty="0"/>
              <a:t>actual breaker close command</a:t>
            </a:r>
            <a:r>
              <a:rPr lang="en-US" dirty="0"/>
              <a:t>. </a:t>
            </a:r>
          </a:p>
          <a:p>
            <a:endParaRPr lang="en-US" dirty="0"/>
          </a:p>
          <a:p>
            <a:endParaRPr lang="en-US" dirty="0"/>
          </a:p>
        </p:txBody>
      </p:sp>
    </p:spTree>
    <p:extLst>
      <p:ext uri="{BB962C8B-B14F-4D97-AF65-F5344CB8AC3E}">
        <p14:creationId xmlns:p14="http://schemas.microsoft.com/office/powerpoint/2010/main" val="2793726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7E84F-D157-8A70-FF03-15B1D0852C7B}"/>
              </a:ext>
            </a:extLst>
          </p:cNvPr>
          <p:cNvPicPr>
            <a:picLocks noChangeAspect="1"/>
          </p:cNvPicPr>
          <p:nvPr/>
        </p:nvPicPr>
        <p:blipFill>
          <a:blip r:embed="rId2"/>
          <a:stretch>
            <a:fillRect/>
          </a:stretch>
        </p:blipFill>
        <p:spPr>
          <a:xfrm>
            <a:off x="-24000" y="1022258"/>
            <a:ext cx="12240000" cy="4813483"/>
          </a:xfrm>
          <a:prstGeom prst="rect">
            <a:avLst/>
          </a:prstGeom>
        </p:spPr>
      </p:pic>
    </p:spTree>
    <p:extLst>
      <p:ext uri="{BB962C8B-B14F-4D97-AF65-F5344CB8AC3E}">
        <p14:creationId xmlns:p14="http://schemas.microsoft.com/office/powerpoint/2010/main" val="510315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7748-7044-1029-CD1A-C901E82B0C40}"/>
              </a:ext>
            </a:extLst>
          </p:cNvPr>
          <p:cNvSpPr>
            <a:spLocks noGrp="1"/>
          </p:cNvSpPr>
          <p:nvPr>
            <p:ph type="title"/>
          </p:nvPr>
        </p:nvSpPr>
        <p:spPr/>
        <p:txBody>
          <a:bodyPr/>
          <a:lstStyle/>
          <a:p>
            <a:r>
              <a:rPr lang="en-US" dirty="0"/>
              <a:t>Synchronizing [</a:t>
            </a:r>
            <a:r>
              <a:rPr lang="en-US" dirty="0" err="1"/>
              <a:t>conti</a:t>
            </a:r>
            <a:r>
              <a:rPr lang="en-US" dirty="0"/>
              <a:t>.]</a:t>
            </a:r>
          </a:p>
        </p:txBody>
      </p:sp>
      <p:sp>
        <p:nvSpPr>
          <p:cNvPr id="3" name="Content Placeholder 2">
            <a:extLst>
              <a:ext uri="{FF2B5EF4-FFF2-40B4-BE49-F238E27FC236}">
                <a16:creationId xmlns:a16="http://schemas.microsoft.com/office/drawing/2014/main" id="{F5A60C5C-2531-D926-21A7-DBE8BBCACC3E}"/>
              </a:ext>
            </a:extLst>
          </p:cNvPr>
          <p:cNvSpPr>
            <a:spLocks noGrp="1"/>
          </p:cNvSpPr>
          <p:nvPr>
            <p:ph idx="1"/>
          </p:nvPr>
        </p:nvSpPr>
        <p:spPr/>
        <p:txBody>
          <a:bodyPr>
            <a:normAutofit/>
          </a:bodyPr>
          <a:lstStyle/>
          <a:p>
            <a:r>
              <a:rPr lang="en-US" dirty="0"/>
              <a:t>There are </a:t>
            </a:r>
            <a:r>
              <a:rPr lang="en-US" b="1" dirty="0"/>
              <a:t>three basic synchronizing modes</a:t>
            </a:r>
            <a:r>
              <a:rPr lang="en-US" dirty="0"/>
              <a:t>. </a:t>
            </a:r>
          </a:p>
          <a:p>
            <a:r>
              <a:rPr lang="en-US" dirty="0"/>
              <a:t>These may be </a:t>
            </a:r>
            <a:r>
              <a:rPr lang="en-US" b="1" dirty="0"/>
              <a:t>selected from external contacts</a:t>
            </a:r>
            <a:r>
              <a:rPr lang="en-US" dirty="0"/>
              <a:t>, i.e., </a:t>
            </a:r>
            <a:r>
              <a:rPr lang="en-US" b="1" dirty="0"/>
              <a:t>generator panel selector switch</a:t>
            </a:r>
            <a:r>
              <a:rPr lang="en-US" dirty="0"/>
              <a:t>, </a:t>
            </a:r>
            <a:r>
              <a:rPr lang="en-US" b="1" dirty="0"/>
              <a:t>or</a:t>
            </a:r>
            <a:r>
              <a:rPr lang="en-US" dirty="0"/>
              <a:t> from the </a:t>
            </a:r>
            <a:r>
              <a:rPr lang="en-US" b="1" dirty="0"/>
              <a:t>SPEEDTRONIC Mark VI &lt;HMI&gt;.</a:t>
            </a:r>
          </a:p>
          <a:p>
            <a:pPr marL="914400" lvl="1" indent="-457200">
              <a:buFont typeface="+mj-lt"/>
              <a:buAutoNum type="arabicPeriod"/>
            </a:pPr>
            <a:r>
              <a:rPr lang="en-US" b="1" dirty="0"/>
              <a:t>OFF</a:t>
            </a:r>
            <a:r>
              <a:rPr lang="en-US" dirty="0"/>
              <a:t> – </a:t>
            </a:r>
            <a:r>
              <a:rPr lang="en-US" b="1" dirty="0"/>
              <a:t>Breaker</a:t>
            </a:r>
            <a:r>
              <a:rPr lang="en-US" dirty="0"/>
              <a:t> will not be </a:t>
            </a:r>
            <a:r>
              <a:rPr lang="en-US" b="1" dirty="0"/>
              <a:t>closed by SPEEDTRONIC Mark VI contr</a:t>
            </a:r>
            <a:r>
              <a:rPr lang="en-US" dirty="0"/>
              <a:t>ol</a:t>
            </a:r>
          </a:p>
          <a:p>
            <a:pPr marL="914400" lvl="1" indent="-457200">
              <a:buFont typeface="+mj-lt"/>
              <a:buAutoNum type="arabicPeriod"/>
            </a:pPr>
            <a:r>
              <a:rPr lang="en-US" b="1" dirty="0"/>
              <a:t>MANUAL </a:t>
            </a:r>
            <a:r>
              <a:rPr lang="en-US" dirty="0"/>
              <a:t>– </a:t>
            </a:r>
            <a:r>
              <a:rPr lang="en-US" b="1" dirty="0"/>
              <a:t>Operator initiated </a:t>
            </a:r>
            <a:r>
              <a:rPr lang="en-US" i="1" dirty="0"/>
              <a:t>breaker closure </a:t>
            </a:r>
            <a:r>
              <a:rPr lang="en-US" dirty="0"/>
              <a:t>when </a:t>
            </a:r>
            <a:r>
              <a:rPr lang="en-US" b="1" dirty="0"/>
              <a:t>permissive synch check relay 25X is satisfied</a:t>
            </a:r>
          </a:p>
          <a:p>
            <a:pPr marL="914400" lvl="1" indent="-457200">
              <a:buFont typeface="+mj-lt"/>
              <a:buAutoNum type="arabicPeriod"/>
            </a:pPr>
            <a:r>
              <a:rPr lang="en-US" b="1" dirty="0"/>
              <a:t>AUTO</a:t>
            </a:r>
            <a:r>
              <a:rPr lang="en-US" dirty="0"/>
              <a:t> – System will </a:t>
            </a:r>
            <a:r>
              <a:rPr lang="en-US" b="1" dirty="0"/>
              <a:t>automatically match voltage and speed </a:t>
            </a:r>
            <a:r>
              <a:rPr lang="en-US" dirty="0"/>
              <a:t>and then </a:t>
            </a:r>
            <a:r>
              <a:rPr lang="en-US" b="1" dirty="0"/>
              <a:t>close the breaker</a:t>
            </a:r>
            <a:r>
              <a:rPr lang="en-US" dirty="0"/>
              <a:t> at the </a:t>
            </a:r>
            <a:r>
              <a:rPr lang="en-US" b="1" dirty="0"/>
              <a:t>appropriate time </a:t>
            </a:r>
          </a:p>
          <a:p>
            <a:pPr lvl="2"/>
            <a:r>
              <a:rPr lang="en-US" b="1" dirty="0"/>
              <a:t>To hit top dead center on the synchroscope</a:t>
            </a:r>
          </a:p>
          <a:p>
            <a:pPr marL="0" indent="0">
              <a:buNone/>
            </a:pPr>
            <a:endParaRPr lang="en-US" dirty="0"/>
          </a:p>
          <a:p>
            <a:endParaRPr lang="en-US" dirty="0"/>
          </a:p>
        </p:txBody>
      </p:sp>
    </p:spTree>
    <p:extLst>
      <p:ext uri="{BB962C8B-B14F-4D97-AF65-F5344CB8AC3E}">
        <p14:creationId xmlns:p14="http://schemas.microsoft.com/office/powerpoint/2010/main" val="235965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E16D-0D9E-1A47-547D-63A1AA3500DF}"/>
              </a:ext>
            </a:extLst>
          </p:cNvPr>
          <p:cNvSpPr>
            <a:spLocks noGrp="1"/>
          </p:cNvSpPr>
          <p:nvPr>
            <p:ph type="title"/>
          </p:nvPr>
        </p:nvSpPr>
        <p:spPr/>
        <p:txBody>
          <a:bodyPr/>
          <a:lstStyle/>
          <a:p>
            <a:r>
              <a:rPr lang="en-US" dirty="0"/>
              <a:t>Basic Design: Control Schematic </a:t>
            </a:r>
          </a:p>
        </p:txBody>
      </p:sp>
      <p:pic>
        <p:nvPicPr>
          <p:cNvPr id="4" name="Content Placeholder 3">
            <a:extLst>
              <a:ext uri="{FF2B5EF4-FFF2-40B4-BE49-F238E27FC236}">
                <a16:creationId xmlns:a16="http://schemas.microsoft.com/office/drawing/2014/main" id="{93D7A09A-50DC-0A91-9C66-E28E5570F509}"/>
              </a:ext>
            </a:extLst>
          </p:cNvPr>
          <p:cNvPicPr>
            <a:picLocks noGrp="1" noChangeAspect="1"/>
          </p:cNvPicPr>
          <p:nvPr>
            <p:ph idx="1"/>
          </p:nvPr>
        </p:nvPicPr>
        <p:blipFill>
          <a:blip r:embed="rId2"/>
          <a:stretch>
            <a:fillRect/>
          </a:stretch>
        </p:blipFill>
        <p:spPr>
          <a:xfrm>
            <a:off x="2609850" y="2089944"/>
            <a:ext cx="6972300" cy="3822700"/>
          </a:xfrm>
          <a:prstGeom prst="rect">
            <a:avLst/>
          </a:prstGeom>
        </p:spPr>
      </p:pic>
    </p:spTree>
    <p:extLst>
      <p:ext uri="{BB962C8B-B14F-4D97-AF65-F5344CB8AC3E}">
        <p14:creationId xmlns:p14="http://schemas.microsoft.com/office/powerpoint/2010/main" val="2449890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127C-5D40-707D-CCE0-CF33221E7B78}"/>
              </a:ext>
            </a:extLst>
          </p:cNvPr>
          <p:cNvSpPr>
            <a:spLocks noGrp="1"/>
          </p:cNvSpPr>
          <p:nvPr>
            <p:ph type="title"/>
          </p:nvPr>
        </p:nvSpPr>
        <p:spPr/>
        <p:txBody>
          <a:bodyPr/>
          <a:lstStyle/>
          <a:p>
            <a:r>
              <a:rPr lang="en-US" dirty="0"/>
              <a:t>Synchronizing [</a:t>
            </a:r>
            <a:r>
              <a:rPr lang="en-US" dirty="0" err="1"/>
              <a:t>conti</a:t>
            </a:r>
            <a:r>
              <a:rPr lang="en-US" dirty="0"/>
              <a:t>.]</a:t>
            </a:r>
          </a:p>
        </p:txBody>
      </p:sp>
      <p:sp>
        <p:nvSpPr>
          <p:cNvPr id="3" name="Content Placeholder 2">
            <a:extLst>
              <a:ext uri="{FF2B5EF4-FFF2-40B4-BE49-F238E27FC236}">
                <a16:creationId xmlns:a16="http://schemas.microsoft.com/office/drawing/2014/main" id="{39052B42-B42B-D060-800B-57D88378A9A2}"/>
              </a:ext>
            </a:extLst>
          </p:cNvPr>
          <p:cNvSpPr>
            <a:spLocks noGrp="1"/>
          </p:cNvSpPr>
          <p:nvPr>
            <p:ph idx="1"/>
          </p:nvPr>
        </p:nvSpPr>
        <p:spPr/>
        <p:txBody>
          <a:bodyPr>
            <a:normAutofit fontScale="92500" lnSpcReduction="20000"/>
          </a:bodyPr>
          <a:lstStyle/>
          <a:p>
            <a:r>
              <a:rPr lang="en-US" dirty="0"/>
              <a:t>For </a:t>
            </a:r>
            <a:r>
              <a:rPr lang="en-US" b="1" dirty="0"/>
              <a:t>synchronizing</a:t>
            </a:r>
            <a:r>
              <a:rPr lang="en-US" dirty="0"/>
              <a:t>, the unit is brought to </a:t>
            </a:r>
            <a:r>
              <a:rPr lang="en-US" b="1" dirty="0"/>
              <a:t>100.3%</a:t>
            </a:r>
            <a:r>
              <a:rPr lang="en-US" dirty="0"/>
              <a:t> speed </a:t>
            </a:r>
            <a:r>
              <a:rPr lang="en-US" b="1" dirty="0"/>
              <a:t>to keep the generator “faster” than the grid</a:t>
            </a:r>
            <a:r>
              <a:rPr lang="en-US" dirty="0"/>
              <a:t>, assuring </a:t>
            </a:r>
            <a:r>
              <a:rPr lang="en-US" b="1" dirty="0"/>
              <a:t>load pick–up upon breaker closure. </a:t>
            </a:r>
          </a:p>
          <a:p>
            <a:r>
              <a:rPr lang="en-US" dirty="0"/>
              <a:t>If the system </a:t>
            </a:r>
            <a:r>
              <a:rPr lang="en-US" b="1" dirty="0"/>
              <a:t>frequency has varied </a:t>
            </a:r>
            <a:r>
              <a:rPr lang="en-US" dirty="0"/>
              <a:t>enough to </a:t>
            </a:r>
            <a:r>
              <a:rPr lang="en-US" b="1" dirty="0"/>
              <a:t>cause </a:t>
            </a:r>
            <a:r>
              <a:rPr lang="en-US" dirty="0"/>
              <a:t>an </a:t>
            </a:r>
            <a:r>
              <a:rPr lang="en-US" b="1" dirty="0"/>
              <a:t>unacceptable slip frequency</a:t>
            </a:r>
            <a:r>
              <a:rPr lang="en-US" dirty="0"/>
              <a:t> (difference between generator frequency and grid frequency), the speed matching circuit adjusts TNR to maintain turbine </a:t>
            </a:r>
            <a:r>
              <a:rPr lang="en-US" b="1" dirty="0"/>
              <a:t>speed 0.20% to 0.40% faster than the grid </a:t>
            </a:r>
          </a:p>
          <a:p>
            <a:pPr lvl="1"/>
            <a:r>
              <a:rPr lang="en-US" dirty="0"/>
              <a:t>To assure the </a:t>
            </a:r>
            <a:r>
              <a:rPr lang="en-US" b="1" dirty="0"/>
              <a:t>correct slip frequency and permit synchronizing.</a:t>
            </a:r>
          </a:p>
          <a:p>
            <a:r>
              <a:rPr lang="en-US" dirty="0"/>
              <a:t>For </a:t>
            </a:r>
            <a:r>
              <a:rPr lang="en-US" b="1" dirty="0"/>
              <a:t>added protection </a:t>
            </a:r>
            <a:r>
              <a:rPr lang="en-US" dirty="0"/>
              <a:t>a </a:t>
            </a:r>
            <a:r>
              <a:rPr lang="en-US" b="1" dirty="0"/>
              <a:t>synchronizing check relay </a:t>
            </a:r>
            <a:r>
              <a:rPr lang="en-US" dirty="0"/>
              <a:t>is provided </a:t>
            </a:r>
            <a:r>
              <a:rPr lang="en-US" b="1" dirty="0"/>
              <a:t>in the generator panel</a:t>
            </a:r>
            <a:r>
              <a:rPr lang="en-US" dirty="0"/>
              <a:t>.  </a:t>
            </a:r>
          </a:p>
          <a:p>
            <a:pPr lvl="1"/>
            <a:r>
              <a:rPr lang="en-US" dirty="0"/>
              <a:t>Used in </a:t>
            </a:r>
            <a:r>
              <a:rPr lang="en-US" b="1" dirty="0"/>
              <a:t>series with </a:t>
            </a:r>
            <a:r>
              <a:rPr lang="en-US" dirty="0"/>
              <a:t>both the </a:t>
            </a:r>
            <a:r>
              <a:rPr lang="en-US" b="1" dirty="0"/>
              <a:t>auto synchronizing relay and </a:t>
            </a:r>
            <a:r>
              <a:rPr lang="en-US" dirty="0"/>
              <a:t>the</a:t>
            </a:r>
            <a:r>
              <a:rPr lang="en-US" b="1" dirty="0"/>
              <a:t> manual breaker close switch </a:t>
            </a:r>
          </a:p>
          <a:p>
            <a:pPr lvl="2"/>
            <a:r>
              <a:rPr lang="en-US" b="1" dirty="0"/>
              <a:t>To prevent large out–of–phase breaker closures.</a:t>
            </a:r>
          </a:p>
          <a:p>
            <a:endParaRPr lang="en-US" dirty="0"/>
          </a:p>
        </p:txBody>
      </p:sp>
    </p:spTree>
    <p:extLst>
      <p:ext uri="{BB962C8B-B14F-4D97-AF65-F5344CB8AC3E}">
        <p14:creationId xmlns:p14="http://schemas.microsoft.com/office/powerpoint/2010/main" val="2310889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7986-6775-9F4B-60CC-8C0D1C571310}"/>
              </a:ext>
            </a:extLst>
          </p:cNvPr>
          <p:cNvSpPr>
            <a:spLocks noGrp="1"/>
          </p:cNvSpPr>
          <p:nvPr>
            <p:ph type="ctrTitle"/>
          </p:nvPr>
        </p:nvSpPr>
        <p:spPr/>
        <p:txBody>
          <a:bodyPr/>
          <a:lstStyle/>
          <a:p>
            <a:r>
              <a:rPr lang="en-US" b="1" dirty="0"/>
              <a:t>ACCELERATION CONTROL</a:t>
            </a:r>
          </a:p>
        </p:txBody>
      </p:sp>
    </p:spTree>
    <p:extLst>
      <p:ext uri="{BB962C8B-B14F-4D97-AF65-F5344CB8AC3E}">
        <p14:creationId xmlns:p14="http://schemas.microsoft.com/office/powerpoint/2010/main" val="135026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D5BF-4F5F-E742-34CC-1D3523D6B498}"/>
              </a:ext>
            </a:extLst>
          </p:cNvPr>
          <p:cNvSpPr>
            <a:spLocks noGrp="1"/>
          </p:cNvSpPr>
          <p:nvPr>
            <p:ph type="title"/>
          </p:nvPr>
        </p:nvSpPr>
        <p:spPr/>
        <p:txBody>
          <a:bodyPr/>
          <a:lstStyle/>
          <a:p>
            <a:r>
              <a:rPr lang="en-US" i="1" dirty="0"/>
              <a:t>ACCELERATION CONTROL</a:t>
            </a:r>
          </a:p>
        </p:txBody>
      </p:sp>
      <p:sp>
        <p:nvSpPr>
          <p:cNvPr id="3" name="Content Placeholder 2">
            <a:extLst>
              <a:ext uri="{FF2B5EF4-FFF2-40B4-BE49-F238E27FC236}">
                <a16:creationId xmlns:a16="http://schemas.microsoft.com/office/drawing/2014/main" id="{2F30A882-625F-6E8C-EAA2-8F5A4D6D0153}"/>
              </a:ext>
            </a:extLst>
          </p:cNvPr>
          <p:cNvSpPr>
            <a:spLocks noGrp="1"/>
          </p:cNvSpPr>
          <p:nvPr>
            <p:ph idx="1"/>
          </p:nvPr>
        </p:nvSpPr>
        <p:spPr/>
        <p:txBody>
          <a:bodyPr>
            <a:normAutofit fontScale="85000" lnSpcReduction="10000"/>
          </a:bodyPr>
          <a:lstStyle/>
          <a:p>
            <a:r>
              <a:rPr lang="en-US" dirty="0"/>
              <a:t>Acceleration control </a:t>
            </a:r>
            <a:r>
              <a:rPr lang="en-US" b="1" dirty="0"/>
              <a:t>compares the present value of the speed signal </a:t>
            </a:r>
            <a:r>
              <a:rPr lang="en-US" dirty="0"/>
              <a:t>with the </a:t>
            </a:r>
            <a:r>
              <a:rPr lang="en-US" b="1" dirty="0"/>
              <a:t>value at the last sample time</a:t>
            </a:r>
            <a:r>
              <a:rPr lang="en-US" dirty="0"/>
              <a:t>.  The </a:t>
            </a:r>
            <a:r>
              <a:rPr lang="en-US" b="1" dirty="0"/>
              <a:t>difference</a:t>
            </a:r>
            <a:r>
              <a:rPr lang="en-US" dirty="0"/>
              <a:t> between these two numbers is a </a:t>
            </a:r>
            <a:r>
              <a:rPr lang="en-US" b="1" dirty="0"/>
              <a:t>measure of the acceleration</a:t>
            </a:r>
            <a:r>
              <a:rPr lang="en-US" dirty="0"/>
              <a:t>. </a:t>
            </a:r>
          </a:p>
          <a:p>
            <a:r>
              <a:rPr lang="en-US" dirty="0"/>
              <a:t>If the </a:t>
            </a:r>
            <a:r>
              <a:rPr lang="en-US" b="1" dirty="0"/>
              <a:t>actual acceleration is greater than the acceleration reference</a:t>
            </a:r>
            <a:r>
              <a:rPr lang="en-US" dirty="0"/>
              <a:t>, </a:t>
            </a:r>
            <a:r>
              <a:rPr lang="en-US" b="1" dirty="0"/>
              <a:t>FSRACC is reduced</a:t>
            </a:r>
            <a:r>
              <a:rPr lang="en-US" dirty="0"/>
              <a:t>, which will </a:t>
            </a:r>
            <a:r>
              <a:rPr lang="en-US" b="1" dirty="0"/>
              <a:t>reduce FSR</a:t>
            </a:r>
            <a:r>
              <a:rPr lang="en-US" dirty="0"/>
              <a:t>, and consequently the </a:t>
            </a:r>
            <a:r>
              <a:rPr lang="en-US" b="1" dirty="0"/>
              <a:t>fuel</a:t>
            </a:r>
            <a:r>
              <a:rPr lang="en-US" dirty="0"/>
              <a:t> to the gas turbine. </a:t>
            </a:r>
          </a:p>
          <a:p>
            <a:r>
              <a:rPr lang="en-US" dirty="0"/>
              <a:t>During </a:t>
            </a:r>
            <a:r>
              <a:rPr lang="en-US" b="1" dirty="0"/>
              <a:t>start–up </a:t>
            </a:r>
            <a:r>
              <a:rPr lang="en-US" dirty="0"/>
              <a:t>the </a:t>
            </a:r>
            <a:r>
              <a:rPr lang="en-US" b="1" dirty="0"/>
              <a:t>acceleration reference is a function of turbine speed; </a:t>
            </a:r>
            <a:r>
              <a:rPr lang="en-US" i="1" dirty="0"/>
              <a:t>acceleration control </a:t>
            </a:r>
            <a:r>
              <a:rPr lang="en-US" dirty="0"/>
              <a:t>usually </a:t>
            </a:r>
            <a:r>
              <a:rPr lang="en-US" b="1" dirty="0"/>
              <a:t>takes over from speed control shortly after the warm–up </a:t>
            </a:r>
            <a:r>
              <a:rPr lang="en-US" dirty="0"/>
              <a:t>period and brings the unit to speed. </a:t>
            </a:r>
          </a:p>
          <a:p>
            <a:r>
              <a:rPr lang="en-US" dirty="0"/>
              <a:t>At “</a:t>
            </a:r>
            <a:r>
              <a:rPr lang="en-US" b="1" dirty="0"/>
              <a:t>Complete Sequence</a:t>
            </a:r>
            <a:r>
              <a:rPr lang="en-US" dirty="0"/>
              <a:t>”, which is normally </a:t>
            </a:r>
            <a:r>
              <a:rPr lang="en-US" b="1" dirty="0"/>
              <a:t>14HS pick–up</a:t>
            </a:r>
            <a:r>
              <a:rPr lang="en-US" dirty="0"/>
              <a:t>, the </a:t>
            </a:r>
            <a:r>
              <a:rPr lang="en-US" b="1" dirty="0"/>
              <a:t>acceleration reference is a Control Constant</a:t>
            </a:r>
            <a:r>
              <a:rPr lang="en-US" dirty="0"/>
              <a:t>, normally </a:t>
            </a:r>
            <a:r>
              <a:rPr lang="en-US" b="1" dirty="0"/>
              <a:t>1% speed/second</a:t>
            </a:r>
            <a:r>
              <a:rPr lang="en-US" dirty="0"/>
              <a:t>. </a:t>
            </a:r>
          </a:p>
          <a:p>
            <a:r>
              <a:rPr lang="en-US" dirty="0"/>
              <a:t>After the unit has reached </a:t>
            </a:r>
            <a:r>
              <a:rPr lang="en-US" b="1" dirty="0"/>
              <a:t>100% TNH</a:t>
            </a:r>
            <a:r>
              <a:rPr lang="en-US" dirty="0"/>
              <a:t>, </a:t>
            </a:r>
            <a:r>
              <a:rPr lang="en-US" i="1" dirty="0"/>
              <a:t>acceleration control </a:t>
            </a:r>
            <a:r>
              <a:rPr lang="en-US" dirty="0"/>
              <a:t>usually </a:t>
            </a:r>
            <a:r>
              <a:rPr lang="en-US" b="1" dirty="0"/>
              <a:t>serves only to contain the unit’s speed if the generator breaker should open while under load.</a:t>
            </a:r>
          </a:p>
          <a:p>
            <a:endParaRPr lang="en-US" dirty="0"/>
          </a:p>
          <a:p>
            <a:endParaRPr lang="en-US" dirty="0"/>
          </a:p>
        </p:txBody>
      </p:sp>
    </p:spTree>
    <p:extLst>
      <p:ext uri="{BB962C8B-B14F-4D97-AF65-F5344CB8AC3E}">
        <p14:creationId xmlns:p14="http://schemas.microsoft.com/office/powerpoint/2010/main" val="3914205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20A0-6575-2D9F-DFCC-F608000BDD1D}"/>
              </a:ext>
            </a:extLst>
          </p:cNvPr>
          <p:cNvSpPr>
            <a:spLocks noGrp="1"/>
          </p:cNvSpPr>
          <p:nvPr>
            <p:ph type="ctrTitle"/>
          </p:nvPr>
        </p:nvSpPr>
        <p:spPr/>
        <p:txBody>
          <a:bodyPr/>
          <a:lstStyle/>
          <a:p>
            <a:r>
              <a:rPr lang="en-US" dirty="0"/>
              <a:t>TEMPERATURE CONTROL</a:t>
            </a:r>
          </a:p>
        </p:txBody>
      </p:sp>
    </p:spTree>
    <p:extLst>
      <p:ext uri="{BB962C8B-B14F-4D97-AF65-F5344CB8AC3E}">
        <p14:creationId xmlns:p14="http://schemas.microsoft.com/office/powerpoint/2010/main" val="1753675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A8667-7AB9-3B96-C5B2-D28E1B726B6A}"/>
              </a:ext>
            </a:extLst>
          </p:cNvPr>
          <p:cNvSpPr>
            <a:spLocks noGrp="1"/>
          </p:cNvSpPr>
          <p:nvPr>
            <p:ph type="title"/>
          </p:nvPr>
        </p:nvSpPr>
        <p:spPr/>
        <p:txBody>
          <a:bodyPr>
            <a:normAutofit fontScale="90000"/>
          </a:bodyPr>
          <a:lstStyle/>
          <a:p>
            <a:br>
              <a:rPr lang="en-US" dirty="0"/>
            </a:br>
            <a:br>
              <a:rPr lang="en-US" dirty="0"/>
            </a:br>
            <a:r>
              <a:rPr lang="en-US" dirty="0"/>
              <a:t>TEMPERATURE CONTROL</a:t>
            </a:r>
            <a:br>
              <a:rPr lang="en-US" dirty="0"/>
            </a:br>
            <a:br>
              <a:rPr lang="en-US" dirty="0"/>
            </a:br>
            <a:endParaRPr lang="en-US" dirty="0"/>
          </a:p>
        </p:txBody>
      </p:sp>
      <p:sp>
        <p:nvSpPr>
          <p:cNvPr id="3" name="Content Placeholder 2">
            <a:extLst>
              <a:ext uri="{FF2B5EF4-FFF2-40B4-BE49-F238E27FC236}">
                <a16:creationId xmlns:a16="http://schemas.microsoft.com/office/drawing/2014/main" id="{403E3E55-EAD0-0D28-955A-C2A728D39B82}"/>
              </a:ext>
            </a:extLst>
          </p:cNvPr>
          <p:cNvSpPr>
            <a:spLocks noGrp="1"/>
          </p:cNvSpPr>
          <p:nvPr>
            <p:ph idx="1"/>
          </p:nvPr>
        </p:nvSpPr>
        <p:spPr/>
        <p:txBody>
          <a:bodyPr>
            <a:norm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Temperature Control System will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limit fuel flow</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to the gas turbine to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maintain internal operating temperatures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within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design limitations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of turbine hot gas path parts.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highest temperature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in the gas turbine occurs in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flame zone of the combustion chambers.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combustion gas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in that zone is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diluted by cooling air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and flows into the turbine section through the first stage nozzle.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temperature of that gas as it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exits the first stage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nozzle is known as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“firing temperature”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of the gas turbine; it is this temperature that must be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limited by the control system.</a:t>
            </a:r>
            <a:endParaRPr lang="en-IN" sz="2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600" dirty="0"/>
          </a:p>
        </p:txBody>
      </p:sp>
    </p:spTree>
    <p:extLst>
      <p:ext uri="{BB962C8B-B14F-4D97-AF65-F5344CB8AC3E}">
        <p14:creationId xmlns:p14="http://schemas.microsoft.com/office/powerpoint/2010/main" val="966283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6F4BC-A506-7016-65F8-EE0470D822CE}"/>
              </a:ext>
            </a:extLst>
          </p:cNvPr>
          <p:cNvSpPr>
            <a:spLocks noGrp="1"/>
          </p:cNvSpPr>
          <p:nvPr>
            <p:ph type="title"/>
          </p:nvPr>
        </p:nvSpPr>
        <p:spPr/>
        <p:txBody>
          <a:bodyPr/>
          <a:lstStyle/>
          <a:p>
            <a:r>
              <a:rPr lang="en-US" dirty="0"/>
              <a:t>TEMPERATURE CONTROL [</a:t>
            </a:r>
            <a:r>
              <a:rPr lang="en-US" dirty="0" err="1"/>
              <a:t>conti</a:t>
            </a:r>
            <a:r>
              <a:rPr lang="en-US" dirty="0"/>
              <a:t>.]</a:t>
            </a:r>
          </a:p>
        </p:txBody>
      </p:sp>
      <p:sp>
        <p:nvSpPr>
          <p:cNvPr id="3" name="Content Placeholder 2">
            <a:extLst>
              <a:ext uri="{FF2B5EF4-FFF2-40B4-BE49-F238E27FC236}">
                <a16:creationId xmlns:a16="http://schemas.microsoft.com/office/drawing/2014/main" id="{E599648E-77EE-146B-5A34-0F12D10694BF}"/>
              </a:ext>
            </a:extLst>
          </p:cNvPr>
          <p:cNvSpPr>
            <a:spLocks noGrp="1"/>
          </p:cNvSpPr>
          <p:nvPr>
            <p:ph idx="1"/>
          </p:nvPr>
        </p:nvSpPr>
        <p:spPr/>
        <p:txBody>
          <a:bodyPr>
            <a:noAutofit/>
          </a:bodyPr>
          <a:lstStyle/>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From thermodynamic relationships, gas turbine cycle performance calculations, and known site conditions, firing temperature can be determined as a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function of exhaust temperature and the pressure ratio</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across the turbine; the latter is determined from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measured compressor discharge pressure (CPD)</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temperature control system is designed to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measure and control turbine exhaust temperature</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rather than firing temperature because it is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impractical to measure temperatures directly in the combustion chambers or at the turbine inlet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This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indirect control of turbine firing temperature</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is made practical by utilizing known gas turbine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aero– and </a:t>
            </a:r>
            <a:r>
              <a:rPr lang="en-IN" sz="2400" b="1" kern="100" dirty="0" err="1">
                <a:effectLst/>
                <a:latin typeface="Calibri" panose="020F0502020204030204" pitchFamily="34" charset="0"/>
                <a:ea typeface="Calibri" panose="020F0502020204030204" pitchFamily="34" charset="0"/>
                <a:cs typeface="Times New Roman" panose="02020603050405020304" pitchFamily="18" charset="0"/>
              </a:rPr>
              <a:t>thermo</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–dynamic characteristics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and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using those to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bias the exhaust temperature signal</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since the exhaust temperature alone is not a true indication of firing temperature.</a:t>
            </a:r>
          </a:p>
          <a:p>
            <a:pPr marL="342900" lvl="0" indent="-342900">
              <a:buFont typeface="Symbol" pitchFamily="2" charset="2"/>
              <a:buChar char=""/>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p>
        </p:txBody>
      </p:sp>
    </p:spTree>
    <p:extLst>
      <p:ext uri="{BB962C8B-B14F-4D97-AF65-F5344CB8AC3E}">
        <p14:creationId xmlns:p14="http://schemas.microsoft.com/office/powerpoint/2010/main" val="4054699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318E-56CC-072B-AD7D-7CBACBE1CDC1}"/>
              </a:ext>
            </a:extLst>
          </p:cNvPr>
          <p:cNvSpPr>
            <a:spLocks noGrp="1"/>
          </p:cNvSpPr>
          <p:nvPr>
            <p:ph type="title"/>
          </p:nvPr>
        </p:nvSpPr>
        <p:spPr/>
        <p:txBody>
          <a:bodyPr/>
          <a:lstStyle/>
          <a:p>
            <a:r>
              <a:rPr lang="en-US" dirty="0"/>
              <a:t>TEMPERATURE CONTROL [</a:t>
            </a:r>
            <a:r>
              <a:rPr lang="en-US" dirty="0" err="1"/>
              <a:t>conti</a:t>
            </a:r>
            <a:r>
              <a:rPr lang="en-US" dirty="0"/>
              <a:t>.]</a:t>
            </a:r>
          </a:p>
        </p:txBody>
      </p:sp>
      <p:sp>
        <p:nvSpPr>
          <p:cNvPr id="3" name="Content Placeholder 2">
            <a:extLst>
              <a:ext uri="{FF2B5EF4-FFF2-40B4-BE49-F238E27FC236}">
                <a16:creationId xmlns:a16="http://schemas.microsoft.com/office/drawing/2014/main" id="{1B75D014-3568-1204-C33C-D23CEC29D530}"/>
              </a:ext>
            </a:extLst>
          </p:cNvPr>
          <p:cNvSpPr>
            <a:spLocks noGrp="1"/>
          </p:cNvSpPr>
          <p:nvPr>
            <p:ph idx="1"/>
          </p:nvPr>
        </p:nvSpPr>
        <p:spPr/>
        <p:txBody>
          <a:bodyPr>
            <a:noAutofit/>
          </a:bodyPr>
          <a:lstStyle/>
          <a:p>
            <a:pPr marL="342900" lvl="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Firing temperature can also be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approximated</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as a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function of exhaust temperature and fuel flow (FSR)</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and as a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function of exhaust temperature and generator output (DWATT)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Either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FSR or megawatt exhaust temperature control curves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are used as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back–up to the primary CPD–biased temperature control curve</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IN" sz="2400" kern="100" dirty="0">
                <a:latin typeface="Calibri" panose="020F0502020204030204" pitchFamily="34" charset="0"/>
                <a:ea typeface="Calibri" panose="020F0502020204030204" pitchFamily="34" charset="0"/>
                <a:cs typeface="Times New Roman" panose="02020603050405020304" pitchFamily="18" charset="0"/>
              </a:rPr>
              <a:t>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These relationships are shown on Figures 7 and 8.)</a:t>
            </a:r>
          </a:p>
          <a:p>
            <a:pPr marL="342900" indent="-342900">
              <a:buFont typeface="Symbol" pitchFamily="2" charset="2"/>
              <a:buChar char=""/>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lines of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constant firing temperature</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are used in the control system to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limit gas turbine operating temperatures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while the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constant exhaust temperature limit protects the exhaust system during start–up.</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1043309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0497A-F0F4-A42C-5572-F314AB9315CD}"/>
              </a:ext>
            </a:extLst>
          </p:cNvPr>
          <p:cNvPicPr>
            <a:picLocks noChangeAspect="1"/>
          </p:cNvPicPr>
          <p:nvPr/>
        </p:nvPicPr>
        <p:blipFill>
          <a:blip r:embed="rId2"/>
          <a:stretch>
            <a:fillRect/>
          </a:stretch>
        </p:blipFill>
        <p:spPr>
          <a:xfrm>
            <a:off x="312000" y="368334"/>
            <a:ext cx="5760000" cy="6107919"/>
          </a:xfrm>
          <a:prstGeom prst="rect">
            <a:avLst/>
          </a:prstGeom>
        </p:spPr>
      </p:pic>
      <p:pic>
        <p:nvPicPr>
          <p:cNvPr id="3" name="Picture 2">
            <a:extLst>
              <a:ext uri="{FF2B5EF4-FFF2-40B4-BE49-F238E27FC236}">
                <a16:creationId xmlns:a16="http://schemas.microsoft.com/office/drawing/2014/main" id="{BB34F368-FA31-7735-101D-130882FEA2EB}"/>
              </a:ext>
            </a:extLst>
          </p:cNvPr>
          <p:cNvPicPr>
            <a:picLocks noChangeAspect="1"/>
          </p:cNvPicPr>
          <p:nvPr/>
        </p:nvPicPr>
        <p:blipFill>
          <a:blip r:embed="rId3"/>
          <a:stretch>
            <a:fillRect/>
          </a:stretch>
        </p:blipFill>
        <p:spPr>
          <a:xfrm>
            <a:off x="6120002" y="368334"/>
            <a:ext cx="5760000" cy="6088590"/>
          </a:xfrm>
          <a:prstGeom prst="rect">
            <a:avLst/>
          </a:prstGeom>
        </p:spPr>
      </p:pic>
    </p:spTree>
    <p:extLst>
      <p:ext uri="{BB962C8B-B14F-4D97-AF65-F5344CB8AC3E}">
        <p14:creationId xmlns:p14="http://schemas.microsoft.com/office/powerpoint/2010/main" val="3966254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2925-8AE6-C936-B9C7-600E31BE5D59}"/>
              </a:ext>
            </a:extLst>
          </p:cNvPr>
          <p:cNvSpPr>
            <a:spLocks noGrp="1"/>
          </p:cNvSpPr>
          <p:nvPr>
            <p:ph type="title"/>
          </p:nvPr>
        </p:nvSpPr>
        <p:spPr/>
        <p:txBody>
          <a:bodyPr/>
          <a:lstStyle/>
          <a:p>
            <a:r>
              <a:rPr lang="en-US" dirty="0"/>
              <a:t>Exhaust Temperature Control Hardware</a:t>
            </a:r>
          </a:p>
        </p:txBody>
      </p:sp>
      <p:sp>
        <p:nvSpPr>
          <p:cNvPr id="3" name="Content Placeholder 2">
            <a:extLst>
              <a:ext uri="{FF2B5EF4-FFF2-40B4-BE49-F238E27FC236}">
                <a16:creationId xmlns:a16="http://schemas.microsoft.com/office/drawing/2014/main" id="{818539B9-A7FE-1E63-5F2C-CB7945F4CC4D}"/>
              </a:ext>
            </a:extLst>
          </p:cNvPr>
          <p:cNvSpPr>
            <a:spLocks noGrp="1"/>
          </p:cNvSpPr>
          <p:nvPr>
            <p:ph idx="1"/>
          </p:nvPr>
        </p:nvSpPr>
        <p:spPr/>
        <p:txBody>
          <a:bodyPr>
            <a:normAutofit/>
          </a:bodyPr>
          <a:lstStyle/>
          <a:p>
            <a:pPr marL="342900" lvl="0" indent="-342900">
              <a:buFont typeface="Symbol" pitchFamily="2" charset="2"/>
              <a:buChar char=""/>
            </a:pPr>
            <a:r>
              <a:rPr lang="en-IN" sz="2600" b="1" kern="100" dirty="0" err="1">
                <a:effectLst/>
                <a:latin typeface="Calibri" panose="020F0502020204030204" pitchFamily="34" charset="0"/>
                <a:ea typeface="Calibri" panose="020F0502020204030204" pitchFamily="34" charset="0"/>
                <a:cs typeface="Times New Roman" panose="02020603050405020304" pitchFamily="18" charset="0"/>
              </a:rPr>
              <a:t>Chromel</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2600" b="1" kern="100" dirty="0" err="1">
                <a:effectLst/>
                <a:latin typeface="Calibri" panose="020F0502020204030204" pitchFamily="34" charset="0"/>
                <a:ea typeface="Calibri" panose="020F0502020204030204" pitchFamily="34" charset="0"/>
                <a:cs typeface="Times New Roman" panose="02020603050405020304" pitchFamily="18" charset="0"/>
              </a:rPr>
              <a:t>Alumel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exhaust temperature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thermocouples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are used and, typically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27</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in number. These thermocouples circumferentially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inside the exhaust diffuser</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They have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individual radiation shields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that allow the radial outward diffuser flow to pass over these 1/16” diameter (1.6mm) stainless steel sheathed thermocouples at high velocity, minimizing the cooling effect of the longer time constant, cooler plenum walls.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signals from these individual, ungrounded detectors are sent to the SPEEDTRONIC Mark VI control panel through shielded thermocouple cables and are divided amongst controllers &lt;RST&gt;.</a:t>
            </a:r>
          </a:p>
          <a:p>
            <a:endParaRPr lang="en-US" sz="2600" dirty="0"/>
          </a:p>
        </p:txBody>
      </p:sp>
    </p:spTree>
    <p:extLst>
      <p:ext uri="{BB962C8B-B14F-4D97-AF65-F5344CB8AC3E}">
        <p14:creationId xmlns:p14="http://schemas.microsoft.com/office/powerpoint/2010/main" val="3133158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76C4-A0FB-346E-E0BF-822DE13F86AC}"/>
              </a:ext>
            </a:extLst>
          </p:cNvPr>
          <p:cNvSpPr>
            <a:spLocks noGrp="1"/>
          </p:cNvSpPr>
          <p:nvPr>
            <p:ph type="title"/>
          </p:nvPr>
        </p:nvSpPr>
        <p:spPr/>
        <p:txBody>
          <a:bodyPr/>
          <a:lstStyle/>
          <a:p>
            <a:r>
              <a:rPr lang="en-US" dirty="0"/>
              <a:t>Exhaust Temperature Control Software</a:t>
            </a:r>
          </a:p>
        </p:txBody>
      </p:sp>
      <p:sp>
        <p:nvSpPr>
          <p:cNvPr id="3" name="Content Placeholder 2">
            <a:extLst>
              <a:ext uri="{FF2B5EF4-FFF2-40B4-BE49-F238E27FC236}">
                <a16:creationId xmlns:a16="http://schemas.microsoft.com/office/drawing/2014/main" id="{0A05F9B8-AD16-A967-C010-C8A4AC2B3229}"/>
              </a:ext>
            </a:extLst>
          </p:cNvPr>
          <p:cNvSpPr>
            <a:spLocks noGrp="1"/>
          </p:cNvSpPr>
          <p:nvPr>
            <p:ph idx="1"/>
          </p:nvPr>
        </p:nvSpPr>
        <p:spPr/>
        <p:txBody>
          <a:bodyPr>
            <a:noAutofit/>
          </a:bodyPr>
          <a:lstStyle/>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The software contains a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series of application programs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written to perform the exhaust temperature control and monitoring functions such as digital and </a:t>
            </a:r>
            <a:r>
              <a:rPr lang="en-IN" sz="2600" kern="1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input scan.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 major function is the exhaust temperature control, which consists of the following programs:</a:t>
            </a:r>
          </a:p>
          <a:p>
            <a:pPr marL="914400" lvl="1"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1. Temperature control command</a:t>
            </a:r>
          </a:p>
          <a:p>
            <a:pPr marL="914400" lvl="1"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2. Temperature control bias calculations</a:t>
            </a:r>
          </a:p>
          <a:p>
            <a:pPr marL="914400" lvl="1" indent="0">
              <a:buNone/>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3. Temperature reference selection</a:t>
            </a:r>
          </a:p>
          <a:p>
            <a:pPr marL="0" indent="0">
              <a:buNone/>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1448356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E01D-3545-4829-369F-DD06CE8FEF51}"/>
              </a:ext>
            </a:extLst>
          </p:cNvPr>
          <p:cNvSpPr>
            <a:spLocks noGrp="1"/>
          </p:cNvSpPr>
          <p:nvPr>
            <p:ph type="title"/>
          </p:nvPr>
        </p:nvSpPr>
        <p:spPr/>
        <p:txBody>
          <a:bodyPr/>
          <a:lstStyle/>
          <a:p>
            <a:r>
              <a:rPr lang="en-US" dirty="0"/>
              <a:t>Basic Design</a:t>
            </a:r>
          </a:p>
        </p:txBody>
      </p:sp>
      <p:sp>
        <p:nvSpPr>
          <p:cNvPr id="3" name="Content Placeholder 2">
            <a:extLst>
              <a:ext uri="{FF2B5EF4-FFF2-40B4-BE49-F238E27FC236}">
                <a16:creationId xmlns:a16="http://schemas.microsoft.com/office/drawing/2014/main" id="{10CD925E-D49F-603A-B372-C9BD46534211}"/>
              </a:ext>
            </a:extLst>
          </p:cNvPr>
          <p:cNvSpPr>
            <a:spLocks noGrp="1"/>
          </p:cNvSpPr>
          <p:nvPr>
            <p:ph idx="1"/>
          </p:nvPr>
        </p:nvSpPr>
        <p:spPr/>
        <p:txBody>
          <a:bodyPr>
            <a:normAutofit fontScale="92500" lnSpcReduction="20000"/>
          </a:bodyPr>
          <a:lstStyle/>
          <a:p>
            <a:r>
              <a:rPr lang="en-US" b="1" dirty="0"/>
              <a:t>Sensors </a:t>
            </a:r>
            <a:r>
              <a:rPr lang="en-US" dirty="0"/>
              <a:t>monitor:</a:t>
            </a:r>
          </a:p>
          <a:p>
            <a:pPr lvl="1"/>
            <a:r>
              <a:rPr lang="en-US" b="1" dirty="0"/>
              <a:t>Turbine speed</a:t>
            </a:r>
          </a:p>
          <a:p>
            <a:pPr lvl="1"/>
            <a:r>
              <a:rPr lang="en-US" b="1" dirty="0"/>
              <a:t>Exhaust temperature</a:t>
            </a:r>
          </a:p>
          <a:p>
            <a:pPr lvl="1"/>
            <a:r>
              <a:rPr lang="en-US" b="1" dirty="0"/>
              <a:t>Compressor discharge pressure</a:t>
            </a:r>
          </a:p>
          <a:p>
            <a:pPr lvl="1"/>
            <a:r>
              <a:rPr lang="en-US" b="1" dirty="0"/>
              <a:t>Other parameters</a:t>
            </a:r>
          </a:p>
          <a:p>
            <a:pPr marL="0" indent="0">
              <a:buNone/>
            </a:pPr>
            <a:r>
              <a:rPr lang="en-US" dirty="0"/>
              <a:t>To </a:t>
            </a:r>
            <a:r>
              <a:rPr lang="en-US" b="1" dirty="0"/>
              <a:t>determine the operating conditions </a:t>
            </a:r>
            <a:r>
              <a:rPr lang="en-US" dirty="0"/>
              <a:t>of the </a:t>
            </a:r>
            <a:r>
              <a:rPr lang="en-US" b="1" dirty="0"/>
              <a:t>unit</a:t>
            </a:r>
            <a:r>
              <a:rPr lang="en-US" dirty="0"/>
              <a:t>. </a:t>
            </a:r>
          </a:p>
          <a:p>
            <a:r>
              <a:rPr lang="en-US" dirty="0"/>
              <a:t>When it is necessary </a:t>
            </a:r>
            <a:r>
              <a:rPr lang="en-US" b="1" dirty="0"/>
              <a:t>to alter</a:t>
            </a:r>
            <a:r>
              <a:rPr lang="en-US" dirty="0"/>
              <a:t> the turbine </a:t>
            </a:r>
            <a:r>
              <a:rPr lang="en-US" b="1" dirty="0"/>
              <a:t>operating conditions </a:t>
            </a:r>
            <a:r>
              <a:rPr lang="en-US" dirty="0"/>
              <a:t>because of </a:t>
            </a:r>
            <a:r>
              <a:rPr lang="en-US" b="1" dirty="0"/>
              <a:t>changes in load or ambient conditions</a:t>
            </a:r>
            <a:r>
              <a:rPr lang="en-US" dirty="0"/>
              <a:t>, the </a:t>
            </a:r>
            <a:r>
              <a:rPr lang="en-US" b="1" dirty="0"/>
              <a:t>control modulates the flow of fue</a:t>
            </a:r>
            <a:r>
              <a:rPr lang="en-US" dirty="0"/>
              <a:t>l to the gas turbine. </a:t>
            </a:r>
          </a:p>
          <a:p>
            <a:r>
              <a:rPr lang="en-US" dirty="0"/>
              <a:t>For example, if the </a:t>
            </a:r>
            <a:r>
              <a:rPr lang="en-US" b="1" dirty="0"/>
              <a:t>exhaust temperature </a:t>
            </a:r>
            <a:r>
              <a:rPr lang="en-US" dirty="0"/>
              <a:t>tends to </a:t>
            </a:r>
            <a:r>
              <a:rPr lang="en-US" b="1" dirty="0"/>
              <a:t>exceed</a:t>
            </a:r>
            <a:r>
              <a:rPr lang="en-US" dirty="0"/>
              <a:t> its </a:t>
            </a:r>
            <a:r>
              <a:rPr lang="en-US" b="1" dirty="0"/>
              <a:t>allowable value</a:t>
            </a:r>
            <a:r>
              <a:rPr lang="en-US" dirty="0"/>
              <a:t> for a given operating condition, the </a:t>
            </a:r>
            <a:r>
              <a:rPr lang="en-US" b="1" dirty="0"/>
              <a:t>temperature control system reduces the fuel </a:t>
            </a:r>
            <a:r>
              <a:rPr lang="en-US" dirty="0"/>
              <a:t>supplied to the turbine and </a:t>
            </a:r>
            <a:r>
              <a:rPr lang="en-US" b="1" dirty="0"/>
              <a:t>thereby limits </a:t>
            </a:r>
            <a:r>
              <a:rPr lang="en-US" dirty="0"/>
              <a:t>the exhaust temperature.</a:t>
            </a:r>
          </a:p>
        </p:txBody>
      </p:sp>
    </p:spTree>
    <p:extLst>
      <p:ext uri="{BB962C8B-B14F-4D97-AF65-F5344CB8AC3E}">
        <p14:creationId xmlns:p14="http://schemas.microsoft.com/office/powerpoint/2010/main" val="3425699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3DAE-7C87-314A-23F3-518D8F5A7E96}"/>
              </a:ext>
            </a:extLst>
          </p:cNvPr>
          <p:cNvSpPr>
            <a:spLocks noGrp="1"/>
          </p:cNvSpPr>
          <p:nvPr>
            <p:ph type="title"/>
          </p:nvPr>
        </p:nvSpPr>
        <p:spPr/>
        <p:txBody>
          <a:bodyPr/>
          <a:lstStyle/>
          <a:p>
            <a:r>
              <a:rPr lang="en-US" dirty="0"/>
              <a:t>Exhaust Temperature Control Software [</a:t>
            </a:r>
            <a:r>
              <a:rPr lang="en-US" dirty="0" err="1"/>
              <a:t>conti</a:t>
            </a:r>
            <a:r>
              <a:rPr lang="en-US" dirty="0"/>
              <a:t>.]</a:t>
            </a:r>
          </a:p>
        </p:txBody>
      </p:sp>
      <p:sp>
        <p:nvSpPr>
          <p:cNvPr id="3" name="Content Placeholder 2">
            <a:extLst>
              <a:ext uri="{FF2B5EF4-FFF2-40B4-BE49-F238E27FC236}">
                <a16:creationId xmlns:a16="http://schemas.microsoft.com/office/drawing/2014/main" id="{918CDF2E-67A7-3A39-BA04-3A31BE62E7E8}"/>
              </a:ext>
            </a:extLst>
          </p:cNvPr>
          <p:cNvSpPr>
            <a:spLocks noGrp="1"/>
          </p:cNvSpPr>
          <p:nvPr>
            <p:ph idx="1"/>
          </p:nvPr>
        </p:nvSpPr>
        <p:spPr/>
        <p:txBody>
          <a:bodyPr/>
          <a:lstStyle/>
          <a:p>
            <a:r>
              <a:rPr lang="en-IN" sz="2800" kern="100" dirty="0">
                <a:effectLst/>
                <a:latin typeface="Calibri" panose="020F0502020204030204" pitchFamily="34" charset="0"/>
                <a:ea typeface="Calibri" panose="020F0502020204030204" pitchFamily="34" charset="0"/>
                <a:cs typeface="Times New Roman" panose="02020603050405020304" pitchFamily="18" charset="0"/>
              </a:rPr>
              <a:t>The temperature control software determines the scold junction compensated thermocouple readings, selects the temperature control setpoint, calculates the control setpoint value, calculates the representative exhaust temperature value, compares this value with the setpoint, and then generates a fuel command signal to the </a:t>
            </a:r>
            <a:r>
              <a:rPr lang="en-IN" sz="2800" kern="100" dirty="0" err="1">
                <a:effectLst/>
                <a:latin typeface="Calibri" panose="020F0502020204030204" pitchFamily="34" charset="0"/>
                <a:ea typeface="Calibri" panose="020F0502020204030204" pitchFamily="34" charset="0"/>
                <a:cs typeface="Times New Roman" panose="02020603050405020304" pitchFamily="18" charset="0"/>
              </a:rPr>
              <a:t>analog</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control system to limit exhaust temperature.</a:t>
            </a:r>
          </a:p>
          <a:p>
            <a:endParaRPr lang="en-US" dirty="0"/>
          </a:p>
        </p:txBody>
      </p:sp>
    </p:spTree>
    <p:extLst>
      <p:ext uri="{BB962C8B-B14F-4D97-AF65-F5344CB8AC3E}">
        <p14:creationId xmlns:p14="http://schemas.microsoft.com/office/powerpoint/2010/main" val="1629245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11DE-5986-CB78-355B-D65166DDD9DE}"/>
              </a:ext>
            </a:extLst>
          </p:cNvPr>
          <p:cNvSpPr>
            <a:spLocks noGrp="1"/>
          </p:cNvSpPr>
          <p:nvPr>
            <p:ph type="title"/>
          </p:nvPr>
        </p:nvSpPr>
        <p:spPr/>
        <p:txBody>
          <a:bodyPr/>
          <a:lstStyle/>
          <a:p>
            <a:r>
              <a:rPr lang="en-US" dirty="0"/>
              <a:t>Temperature Control Command Program</a:t>
            </a:r>
          </a:p>
        </p:txBody>
      </p:sp>
      <p:sp>
        <p:nvSpPr>
          <p:cNvPr id="3" name="Content Placeholder 2">
            <a:extLst>
              <a:ext uri="{FF2B5EF4-FFF2-40B4-BE49-F238E27FC236}">
                <a16:creationId xmlns:a16="http://schemas.microsoft.com/office/drawing/2014/main" id="{DF5D371D-0E98-AE91-5D67-44BE733D208B}"/>
              </a:ext>
            </a:extLst>
          </p:cNvPr>
          <p:cNvSpPr>
            <a:spLocks noGrp="1"/>
          </p:cNvSpPr>
          <p:nvPr>
            <p:ph idx="1"/>
          </p:nvPr>
        </p:nvSpPr>
        <p:spPr/>
        <p:txBody>
          <a:bodyPr/>
          <a:lstStyle/>
          <a:p>
            <a:r>
              <a:rPr lang="en-US" dirty="0"/>
              <a:t>The temperature control command program compares the exhaust temperature control setpoint with the measured gas turbine exhaust temperature as obtained from the thermocouples mounted in the exhaust plenum; these thermocouples are scanned and cold junction corrected by programs described later. These signals are accessed by &lt;RST&gt;. </a:t>
            </a:r>
          </a:p>
          <a:p>
            <a:r>
              <a:rPr lang="en-US" dirty="0"/>
              <a:t>The temperature control command program in &lt;RST&gt; (Figure 9) reads the exhaust thermocouple temperature values and sorts them from the highest to the lowest. </a:t>
            </a:r>
          </a:p>
          <a:p>
            <a:endParaRPr lang="en-US" dirty="0"/>
          </a:p>
          <a:p>
            <a:endParaRPr lang="en-US" dirty="0"/>
          </a:p>
        </p:txBody>
      </p:sp>
    </p:spTree>
    <p:extLst>
      <p:ext uri="{BB962C8B-B14F-4D97-AF65-F5344CB8AC3E}">
        <p14:creationId xmlns:p14="http://schemas.microsoft.com/office/powerpoint/2010/main" val="10422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1ED296-CED0-E664-9267-6B9066A4479E}"/>
              </a:ext>
            </a:extLst>
          </p:cNvPr>
          <p:cNvPicPr>
            <a:picLocks noChangeAspect="1"/>
          </p:cNvPicPr>
          <p:nvPr/>
        </p:nvPicPr>
        <p:blipFill>
          <a:blip r:embed="rId2"/>
          <a:stretch>
            <a:fillRect/>
          </a:stretch>
        </p:blipFill>
        <p:spPr>
          <a:xfrm>
            <a:off x="1596000" y="0"/>
            <a:ext cx="9000000" cy="6814071"/>
          </a:xfrm>
          <a:prstGeom prst="rect">
            <a:avLst/>
          </a:prstGeom>
        </p:spPr>
      </p:pic>
    </p:spTree>
    <p:extLst>
      <p:ext uri="{BB962C8B-B14F-4D97-AF65-F5344CB8AC3E}">
        <p14:creationId xmlns:p14="http://schemas.microsoft.com/office/powerpoint/2010/main" val="3374406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A991-60BE-42C8-8146-85E500C07082}"/>
              </a:ext>
            </a:extLst>
          </p:cNvPr>
          <p:cNvSpPr>
            <a:spLocks noGrp="1"/>
          </p:cNvSpPr>
          <p:nvPr>
            <p:ph type="title"/>
          </p:nvPr>
        </p:nvSpPr>
        <p:spPr/>
        <p:txBody>
          <a:bodyPr/>
          <a:lstStyle/>
          <a:p>
            <a:r>
              <a:rPr lang="en-US" dirty="0"/>
              <a:t>Temperature Control Command Program [</a:t>
            </a:r>
            <a:r>
              <a:rPr lang="en-US" dirty="0" err="1"/>
              <a:t>conti</a:t>
            </a:r>
            <a:r>
              <a:rPr lang="en-US" dirty="0"/>
              <a:t>.]</a:t>
            </a:r>
          </a:p>
        </p:txBody>
      </p:sp>
      <p:sp>
        <p:nvSpPr>
          <p:cNvPr id="3" name="Content Placeholder 2">
            <a:extLst>
              <a:ext uri="{FF2B5EF4-FFF2-40B4-BE49-F238E27FC236}">
                <a16:creationId xmlns:a16="http://schemas.microsoft.com/office/drawing/2014/main" id="{22081BD0-895C-364A-DE74-B96142B89FB4}"/>
              </a:ext>
            </a:extLst>
          </p:cNvPr>
          <p:cNvSpPr>
            <a:spLocks noGrp="1"/>
          </p:cNvSpPr>
          <p:nvPr>
            <p:ph idx="1"/>
          </p:nvPr>
        </p:nvSpPr>
        <p:spPr/>
        <p:txBody>
          <a:bodyPr>
            <a:normAutofit/>
          </a:bodyPr>
          <a:lstStyle/>
          <a:p>
            <a:r>
              <a:rPr lang="en-US" dirty="0"/>
              <a:t>This array (TTXD2) is used in the combustion monitor program as well as in the Temperature Control Program. </a:t>
            </a:r>
          </a:p>
          <a:p>
            <a:r>
              <a:rPr lang="en-US" dirty="0"/>
              <a:t>In the Temperature Control Program all exhaust thermocouple inputs are monitored and if any are reading too low as compared to a constant, they will be rejected. </a:t>
            </a:r>
          </a:p>
          <a:p>
            <a:r>
              <a:rPr lang="en-US" dirty="0"/>
              <a:t>The highest and lowest values are then rejected and the remaining values are averaged, that average being the TTXM signal.</a:t>
            </a:r>
          </a:p>
          <a:p>
            <a:r>
              <a:rPr lang="en-US" dirty="0"/>
              <a:t>If a Controller should fail, this program will ignore the readings from the failed Controller. The TTXM signal will be based on the remaining Controllers’ thermocouples and an alarm will be generated.</a:t>
            </a:r>
          </a:p>
          <a:p>
            <a:endParaRPr lang="en-US" dirty="0"/>
          </a:p>
          <a:p>
            <a:endParaRPr lang="en-US" dirty="0"/>
          </a:p>
        </p:txBody>
      </p:sp>
    </p:spTree>
    <p:extLst>
      <p:ext uri="{BB962C8B-B14F-4D97-AF65-F5344CB8AC3E}">
        <p14:creationId xmlns:p14="http://schemas.microsoft.com/office/powerpoint/2010/main" val="219924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C481-C1A0-DD9A-94CF-CB957F03BF13}"/>
              </a:ext>
            </a:extLst>
          </p:cNvPr>
          <p:cNvSpPr>
            <a:spLocks noGrp="1"/>
          </p:cNvSpPr>
          <p:nvPr>
            <p:ph type="title"/>
          </p:nvPr>
        </p:nvSpPr>
        <p:spPr/>
        <p:txBody>
          <a:bodyPr/>
          <a:lstStyle/>
          <a:p>
            <a:r>
              <a:rPr lang="en-US" dirty="0"/>
              <a:t>Temperature Control Command Program [</a:t>
            </a:r>
            <a:r>
              <a:rPr lang="en-US" dirty="0" err="1"/>
              <a:t>conti</a:t>
            </a:r>
            <a:r>
              <a:rPr lang="en-US" dirty="0"/>
              <a:t>.]</a:t>
            </a:r>
          </a:p>
        </p:txBody>
      </p:sp>
      <p:sp>
        <p:nvSpPr>
          <p:cNvPr id="3" name="Content Placeholder 2">
            <a:extLst>
              <a:ext uri="{FF2B5EF4-FFF2-40B4-BE49-F238E27FC236}">
                <a16:creationId xmlns:a16="http://schemas.microsoft.com/office/drawing/2014/main" id="{3195F0D3-96FB-D038-1355-2E9D22ED27C1}"/>
              </a:ext>
            </a:extLst>
          </p:cNvPr>
          <p:cNvSpPr>
            <a:spLocks noGrp="1"/>
          </p:cNvSpPr>
          <p:nvPr>
            <p:ph idx="1"/>
          </p:nvPr>
        </p:nvSpPr>
        <p:spPr/>
        <p:txBody>
          <a:bodyPr>
            <a:normAutofit/>
          </a:bodyPr>
          <a:lstStyle/>
          <a:p>
            <a:r>
              <a:rPr lang="en-US" dirty="0"/>
              <a:t>The TTXM value is used as the feedback for the exhaust temperature comparator because the value is not affected by extremes that may be the result of faulty instrumentation. </a:t>
            </a:r>
          </a:p>
          <a:p>
            <a:r>
              <a:rPr lang="en-US" dirty="0"/>
              <a:t>The temperature–control–command program in &lt;RST&gt; compares the exhaust temperature control setpoint (calculated in the temperature–control–bias program and stored in the computer memory) TTRXB to the TTXM value to determine the temperature error. </a:t>
            </a:r>
          </a:p>
          <a:p>
            <a:r>
              <a:rPr lang="en-US" dirty="0"/>
              <a:t>The software program converts the temperature error to a fuel stroke reference signal, FSRT.</a:t>
            </a:r>
          </a:p>
          <a:p>
            <a:endParaRPr lang="en-US" dirty="0"/>
          </a:p>
          <a:p>
            <a:endParaRPr lang="en-US" dirty="0"/>
          </a:p>
        </p:txBody>
      </p:sp>
    </p:spTree>
    <p:extLst>
      <p:ext uri="{BB962C8B-B14F-4D97-AF65-F5344CB8AC3E}">
        <p14:creationId xmlns:p14="http://schemas.microsoft.com/office/powerpoint/2010/main" val="281605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83D29-BEB8-96FF-3B37-D4498B5B2DA1}"/>
              </a:ext>
            </a:extLst>
          </p:cNvPr>
          <p:cNvSpPr>
            <a:spLocks noGrp="1"/>
          </p:cNvSpPr>
          <p:nvPr>
            <p:ph type="title"/>
          </p:nvPr>
        </p:nvSpPr>
        <p:spPr/>
        <p:txBody>
          <a:bodyPr/>
          <a:lstStyle/>
          <a:p>
            <a:r>
              <a:rPr lang="en-US" dirty="0"/>
              <a:t>Temperature Control Bias Program</a:t>
            </a:r>
          </a:p>
        </p:txBody>
      </p:sp>
      <p:sp>
        <p:nvSpPr>
          <p:cNvPr id="3" name="Content Placeholder 2">
            <a:extLst>
              <a:ext uri="{FF2B5EF4-FFF2-40B4-BE49-F238E27FC236}">
                <a16:creationId xmlns:a16="http://schemas.microsoft.com/office/drawing/2014/main" id="{4A606E39-ACE2-C408-20A3-F567159298D9}"/>
              </a:ext>
            </a:extLst>
          </p:cNvPr>
          <p:cNvSpPr>
            <a:spLocks noGrp="1"/>
          </p:cNvSpPr>
          <p:nvPr>
            <p:ph idx="1"/>
          </p:nvPr>
        </p:nvSpPr>
        <p:spPr/>
        <p:txBody>
          <a:bodyPr>
            <a:normAutofit fontScale="92500" lnSpcReduction="10000"/>
          </a:bodyPr>
          <a:lstStyle/>
          <a:p>
            <a:r>
              <a:rPr lang="en-US" dirty="0"/>
              <a:t>Gas turbine firing temperature is determined by the measured parameters of exhaust temperature and compressor discharge pressure (CPD) or exhaust temperature and fuel consumption (proportional to FSR). </a:t>
            </a:r>
          </a:p>
          <a:p>
            <a:r>
              <a:rPr lang="en-US" dirty="0"/>
              <a:t>In the computer, firing temperature is limited by a linearized function of exhaust temperature and CPD backed up by a linearized function of exhaust temperature and FSR (See Figure 8). </a:t>
            </a:r>
          </a:p>
          <a:p>
            <a:r>
              <a:rPr lang="en-US" dirty="0"/>
              <a:t>The temperature control bias program (Figure 10) calculates the exhaust temperature control setpoint TTRXB based on the CPD data stored in computer memory and constants from the selected temperature–reference table. </a:t>
            </a:r>
          </a:p>
          <a:p>
            <a:r>
              <a:rPr lang="en-US" dirty="0"/>
              <a:t>The program calculates another setpoint based on FSR and constants from another temperature– reference table.</a:t>
            </a:r>
          </a:p>
        </p:txBody>
      </p:sp>
    </p:spTree>
    <p:extLst>
      <p:ext uri="{BB962C8B-B14F-4D97-AF65-F5344CB8AC3E}">
        <p14:creationId xmlns:p14="http://schemas.microsoft.com/office/powerpoint/2010/main" val="623436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3E18AA-681F-CCFB-771E-CEC4D0C76372}"/>
              </a:ext>
            </a:extLst>
          </p:cNvPr>
          <p:cNvPicPr>
            <a:picLocks noChangeAspect="1"/>
          </p:cNvPicPr>
          <p:nvPr/>
        </p:nvPicPr>
        <p:blipFill>
          <a:blip r:embed="rId2"/>
          <a:stretch>
            <a:fillRect/>
          </a:stretch>
        </p:blipFill>
        <p:spPr>
          <a:xfrm>
            <a:off x="1956000" y="215433"/>
            <a:ext cx="8280000" cy="6427133"/>
          </a:xfrm>
          <a:prstGeom prst="rect">
            <a:avLst/>
          </a:prstGeom>
        </p:spPr>
      </p:pic>
    </p:spTree>
    <p:extLst>
      <p:ext uri="{BB962C8B-B14F-4D97-AF65-F5344CB8AC3E}">
        <p14:creationId xmlns:p14="http://schemas.microsoft.com/office/powerpoint/2010/main" val="4046176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DB8C-EA84-0427-6AD8-81A12EA4803B}"/>
              </a:ext>
            </a:extLst>
          </p:cNvPr>
          <p:cNvSpPr>
            <a:spLocks noGrp="1"/>
          </p:cNvSpPr>
          <p:nvPr>
            <p:ph type="title"/>
          </p:nvPr>
        </p:nvSpPr>
        <p:spPr/>
        <p:txBody>
          <a:bodyPr/>
          <a:lstStyle/>
          <a:p>
            <a:r>
              <a:rPr lang="en-US" dirty="0"/>
              <a:t>Temperature Control Bias Program [</a:t>
            </a:r>
            <a:r>
              <a:rPr lang="en-US" dirty="0" err="1"/>
              <a:t>conti</a:t>
            </a:r>
            <a:r>
              <a:rPr lang="en-US" dirty="0"/>
              <a:t>.]</a:t>
            </a:r>
          </a:p>
        </p:txBody>
      </p:sp>
      <p:sp>
        <p:nvSpPr>
          <p:cNvPr id="3" name="Content Placeholder 2">
            <a:extLst>
              <a:ext uri="{FF2B5EF4-FFF2-40B4-BE49-F238E27FC236}">
                <a16:creationId xmlns:a16="http://schemas.microsoft.com/office/drawing/2014/main" id="{0880C30B-58FB-54CF-CCA9-374C9CD418FE}"/>
              </a:ext>
            </a:extLst>
          </p:cNvPr>
          <p:cNvSpPr>
            <a:spLocks noGrp="1"/>
          </p:cNvSpPr>
          <p:nvPr>
            <p:ph idx="1"/>
          </p:nvPr>
        </p:nvSpPr>
        <p:spPr/>
        <p:txBody>
          <a:bodyPr>
            <a:normAutofit fontScale="85000" lnSpcReduction="20000"/>
          </a:bodyPr>
          <a:lstStyle/>
          <a:p>
            <a:r>
              <a:rPr lang="en-US" dirty="0"/>
              <a:t>Figure 11 is a graphical illustration of the control setpoints.</a:t>
            </a:r>
          </a:p>
          <a:p>
            <a:r>
              <a:rPr lang="en-US" dirty="0"/>
              <a:t>The constants </a:t>
            </a:r>
            <a:r>
              <a:rPr lang="en-US" dirty="0" err="1"/>
              <a:t>TTKn_C</a:t>
            </a:r>
            <a:r>
              <a:rPr lang="en-US" dirty="0"/>
              <a:t> (CPD bias corner) and </a:t>
            </a:r>
            <a:r>
              <a:rPr lang="en-US" dirty="0" err="1"/>
              <a:t>TTKn_S</a:t>
            </a:r>
            <a:r>
              <a:rPr lang="en-US" dirty="0"/>
              <a:t> (CPD bias slope) are used with the CPD data to determine the CPD bias exhaust </a:t>
            </a:r>
            <a:r>
              <a:rPr lang="en-US" dirty="0" err="1"/>
              <a:t>tem-perature</a:t>
            </a:r>
            <a:r>
              <a:rPr lang="en-US" dirty="0"/>
              <a:t> setpoint. The constants </a:t>
            </a:r>
            <a:r>
              <a:rPr lang="en-US" dirty="0" err="1"/>
              <a:t>TTKn_K</a:t>
            </a:r>
            <a:r>
              <a:rPr lang="en-US" dirty="0"/>
              <a:t> (FSR bias corner) and </a:t>
            </a:r>
            <a:r>
              <a:rPr lang="en-US" dirty="0" err="1"/>
              <a:t>TTKn_M</a:t>
            </a:r>
            <a:r>
              <a:rPr lang="en-US" dirty="0"/>
              <a:t> (FSR bias slope) are used with the FSR data to determine the FSR bias exhaust temperature setpoint. </a:t>
            </a:r>
          </a:p>
          <a:p>
            <a:r>
              <a:rPr lang="en-US" dirty="0"/>
              <a:t>The values for these constants are given in the Control Specifications–Control System Settings drawing. </a:t>
            </a:r>
          </a:p>
          <a:p>
            <a:r>
              <a:rPr lang="en-US" dirty="0"/>
              <a:t>The temperature–control–bias program also selects the isothermal setpoint </a:t>
            </a:r>
            <a:r>
              <a:rPr lang="en-US" dirty="0" err="1"/>
              <a:t>TTKn_I</a:t>
            </a:r>
            <a:r>
              <a:rPr lang="en-US" dirty="0"/>
              <a:t>. The program selects the minimum of the three setpoints, CPD bias, FSR bias, or isothermal for the final exhaust temperature control reference.</a:t>
            </a:r>
          </a:p>
          <a:p>
            <a:r>
              <a:rPr lang="en-US" dirty="0"/>
              <a:t>During normal operation with gas or light distillate fuels, this selection results in a CPD bias control with an isothermal limit, (as shown by the heavy lines on Figure 11)</a:t>
            </a:r>
          </a:p>
        </p:txBody>
      </p:sp>
    </p:spTree>
    <p:extLst>
      <p:ext uri="{BB962C8B-B14F-4D97-AF65-F5344CB8AC3E}">
        <p14:creationId xmlns:p14="http://schemas.microsoft.com/office/powerpoint/2010/main" val="2545775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B117-1EC2-01D1-3F34-02AE6B5B762C}"/>
              </a:ext>
            </a:extLst>
          </p:cNvPr>
          <p:cNvSpPr>
            <a:spLocks noGrp="1"/>
          </p:cNvSpPr>
          <p:nvPr>
            <p:ph type="title"/>
          </p:nvPr>
        </p:nvSpPr>
        <p:spPr/>
        <p:txBody>
          <a:bodyPr/>
          <a:lstStyle/>
          <a:p>
            <a:r>
              <a:rPr lang="en-US" dirty="0"/>
              <a:t>Temperature Control Bias Program [</a:t>
            </a:r>
            <a:r>
              <a:rPr lang="en-US" dirty="0" err="1"/>
              <a:t>conti</a:t>
            </a:r>
            <a:r>
              <a:rPr lang="en-US" dirty="0"/>
              <a:t>.]</a:t>
            </a:r>
          </a:p>
        </p:txBody>
      </p:sp>
      <p:sp>
        <p:nvSpPr>
          <p:cNvPr id="3" name="Content Placeholder 2">
            <a:extLst>
              <a:ext uri="{FF2B5EF4-FFF2-40B4-BE49-F238E27FC236}">
                <a16:creationId xmlns:a16="http://schemas.microsoft.com/office/drawing/2014/main" id="{C8FE85DA-A738-BE8B-4675-67901D8CCDCD}"/>
              </a:ext>
            </a:extLst>
          </p:cNvPr>
          <p:cNvSpPr>
            <a:spLocks noGrp="1"/>
          </p:cNvSpPr>
          <p:nvPr>
            <p:ph idx="1"/>
          </p:nvPr>
        </p:nvSpPr>
        <p:spPr/>
        <p:txBody>
          <a:bodyPr>
            <a:normAutofit fontScale="77500" lnSpcReduction="20000"/>
          </a:bodyPr>
          <a:lstStyle/>
          <a:p>
            <a:r>
              <a:rPr lang="en-US" dirty="0"/>
              <a:t>The CPD bias setpoint is compared with the FSR bias setpoint by the program and an alarm occurs when the CPD setpoint is higher. </a:t>
            </a:r>
          </a:p>
          <a:p>
            <a:r>
              <a:rPr lang="en-US" dirty="0"/>
              <a:t>For units operating with heavy fuel, FSR bias control will be selected to minimize the effect of turbine nozzle plugging on firing temperature. </a:t>
            </a:r>
          </a:p>
          <a:p>
            <a:r>
              <a:rPr lang="en-US" dirty="0"/>
              <a:t>The FSR bias setpoint will then be compared with the CPD bias setpoint and an alarm will occur when the FSR setpoint exceeds the CPD setpoint. </a:t>
            </a:r>
          </a:p>
          <a:p>
            <a:r>
              <a:rPr lang="en-US" dirty="0"/>
              <a:t>A ramp function is provided in the program to limit the rate at which the setpoint can change. </a:t>
            </a:r>
          </a:p>
          <a:p>
            <a:r>
              <a:rPr lang="en-US" dirty="0"/>
              <a:t>The maximum and minimum change in ramp rates (slope) are programmed in constants TTKRXR1 and TTKRXR2. Consult the Control Sequence Program (CSP) and the Control Specifications drawing for the block diagram illustration of this function and the value of the constants.  Typical rate change limit is 1.5°F per second.</a:t>
            </a:r>
          </a:p>
          <a:p>
            <a:r>
              <a:rPr lang="en-US" dirty="0"/>
              <a:t>The output of the ramp function is the exhaust temperature control setpoint which is stored in the computer memory. </a:t>
            </a:r>
          </a:p>
        </p:txBody>
      </p:sp>
    </p:spTree>
    <p:extLst>
      <p:ext uri="{BB962C8B-B14F-4D97-AF65-F5344CB8AC3E}">
        <p14:creationId xmlns:p14="http://schemas.microsoft.com/office/powerpoint/2010/main" val="4170988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BD42-3287-4AA5-EF1E-648938A0B5EF}"/>
              </a:ext>
            </a:extLst>
          </p:cNvPr>
          <p:cNvSpPr>
            <a:spLocks noGrp="1"/>
          </p:cNvSpPr>
          <p:nvPr>
            <p:ph type="title"/>
          </p:nvPr>
        </p:nvSpPr>
        <p:spPr/>
        <p:txBody>
          <a:bodyPr/>
          <a:lstStyle/>
          <a:p>
            <a:r>
              <a:rPr lang="en-US" dirty="0"/>
              <a:t>Temperature Reference Select Program</a:t>
            </a:r>
          </a:p>
        </p:txBody>
      </p:sp>
      <p:sp>
        <p:nvSpPr>
          <p:cNvPr id="3" name="Content Placeholder 2">
            <a:extLst>
              <a:ext uri="{FF2B5EF4-FFF2-40B4-BE49-F238E27FC236}">
                <a16:creationId xmlns:a16="http://schemas.microsoft.com/office/drawing/2014/main" id="{68AE866E-F471-A894-C8EB-4D610FF292BD}"/>
              </a:ext>
            </a:extLst>
          </p:cNvPr>
          <p:cNvSpPr>
            <a:spLocks noGrp="1"/>
          </p:cNvSpPr>
          <p:nvPr>
            <p:ph idx="1"/>
          </p:nvPr>
        </p:nvSpPr>
        <p:spPr/>
        <p:txBody>
          <a:bodyPr>
            <a:normAutofit/>
          </a:bodyPr>
          <a:lstStyle/>
          <a:p>
            <a:r>
              <a:rPr lang="en-US" dirty="0"/>
              <a:t>The exhaust temperature control function selects control setpoints to allow gas turbine operation at various firing temperatures. </a:t>
            </a:r>
          </a:p>
          <a:p>
            <a:r>
              <a:rPr lang="en-US" dirty="0"/>
              <a:t>The temperature–reference– select program (Figure 12) determines the operational level for control setpoints based on digital input information representing temperature control requirements. </a:t>
            </a:r>
          </a:p>
          <a:p>
            <a:r>
              <a:rPr lang="en-US" dirty="0"/>
              <a:t>Three digital input signals are decoded to select one set of constants which define the control setpoints necessary to meet those requirements.</a:t>
            </a:r>
          </a:p>
          <a:p>
            <a:r>
              <a:rPr lang="en-US" dirty="0"/>
              <a:t>A typical digital signal is “BASE SELECT”, selected by clicking on the appropriate target on the operator interface &lt;HMI&gt;.</a:t>
            </a:r>
          </a:p>
        </p:txBody>
      </p:sp>
    </p:spTree>
    <p:extLst>
      <p:ext uri="{BB962C8B-B14F-4D97-AF65-F5344CB8AC3E}">
        <p14:creationId xmlns:p14="http://schemas.microsoft.com/office/powerpoint/2010/main" val="2305241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8032-CF50-751A-503F-0B01A01CE913}"/>
              </a:ext>
            </a:extLst>
          </p:cNvPr>
          <p:cNvSpPr>
            <a:spLocks noGrp="1"/>
          </p:cNvSpPr>
          <p:nvPr>
            <p:ph type="title"/>
          </p:nvPr>
        </p:nvSpPr>
        <p:spPr/>
        <p:txBody>
          <a:bodyPr/>
          <a:lstStyle/>
          <a:p>
            <a:r>
              <a:rPr lang="en-US" dirty="0"/>
              <a:t>Basic Design</a:t>
            </a:r>
          </a:p>
        </p:txBody>
      </p:sp>
      <p:sp>
        <p:nvSpPr>
          <p:cNvPr id="3" name="Content Placeholder 2">
            <a:extLst>
              <a:ext uri="{FF2B5EF4-FFF2-40B4-BE49-F238E27FC236}">
                <a16:creationId xmlns:a16="http://schemas.microsoft.com/office/drawing/2014/main" id="{4A5BBB8B-BA05-852F-8A27-087582C94CD4}"/>
              </a:ext>
            </a:extLst>
          </p:cNvPr>
          <p:cNvSpPr>
            <a:spLocks noGrp="1"/>
          </p:cNvSpPr>
          <p:nvPr>
            <p:ph idx="1"/>
          </p:nvPr>
        </p:nvSpPr>
        <p:spPr/>
        <p:txBody>
          <a:bodyPr>
            <a:normAutofit/>
          </a:bodyPr>
          <a:lstStyle/>
          <a:p>
            <a:r>
              <a:rPr lang="en-US" b="1" dirty="0"/>
              <a:t>Operating conditions </a:t>
            </a:r>
            <a:r>
              <a:rPr lang="en-US" dirty="0"/>
              <a:t>of the turbine are sensed and </a:t>
            </a:r>
            <a:r>
              <a:rPr lang="en-US" b="1" dirty="0"/>
              <a:t>utilized as feedback signals</a:t>
            </a:r>
            <a:r>
              <a:rPr lang="en-US" dirty="0"/>
              <a:t> to the SPEEDTRONIC </a:t>
            </a:r>
            <a:r>
              <a:rPr lang="en-US" b="1" dirty="0"/>
              <a:t>control system</a:t>
            </a:r>
            <a:r>
              <a:rPr lang="en-US" dirty="0"/>
              <a:t>. </a:t>
            </a:r>
          </a:p>
          <a:p>
            <a:r>
              <a:rPr lang="en-US" dirty="0"/>
              <a:t>There are </a:t>
            </a:r>
            <a:r>
              <a:rPr lang="en-US" b="1" dirty="0"/>
              <a:t>3 major control loops </a:t>
            </a:r>
            <a:r>
              <a:rPr lang="en-US" dirty="0"/>
              <a:t>– </a:t>
            </a:r>
          </a:p>
          <a:p>
            <a:pPr lvl="1"/>
            <a:r>
              <a:rPr lang="en-US" b="1" dirty="0"/>
              <a:t>Startup</a:t>
            </a:r>
          </a:p>
          <a:p>
            <a:pPr lvl="1"/>
            <a:r>
              <a:rPr lang="en-US" b="1" dirty="0"/>
              <a:t>Speed</a:t>
            </a:r>
          </a:p>
          <a:p>
            <a:pPr lvl="1"/>
            <a:r>
              <a:rPr lang="en-US" b="1" dirty="0"/>
              <a:t>Temperature</a:t>
            </a:r>
            <a:r>
              <a:rPr lang="en-US" dirty="0"/>
              <a:t> – which </a:t>
            </a:r>
            <a:r>
              <a:rPr lang="en-US" b="1" dirty="0">
                <a:solidFill>
                  <a:srgbClr val="FF0000"/>
                </a:solidFill>
              </a:rPr>
              <a:t>may be in control </a:t>
            </a:r>
            <a:r>
              <a:rPr lang="en-US" dirty="0"/>
              <a:t>during turbine operation. </a:t>
            </a:r>
          </a:p>
          <a:p>
            <a:r>
              <a:rPr lang="en-US" dirty="0"/>
              <a:t>The </a:t>
            </a:r>
            <a:r>
              <a:rPr lang="en-US" b="1" dirty="0"/>
              <a:t>output of </a:t>
            </a:r>
            <a:r>
              <a:rPr lang="en-US" dirty="0"/>
              <a:t>these </a:t>
            </a:r>
            <a:r>
              <a:rPr lang="en-US" b="1" dirty="0"/>
              <a:t>control loops </a:t>
            </a:r>
            <a:r>
              <a:rPr lang="en-US" dirty="0"/>
              <a:t>is </a:t>
            </a:r>
            <a:r>
              <a:rPr lang="en-US" b="1" dirty="0"/>
              <a:t>connected to </a:t>
            </a:r>
            <a:r>
              <a:rPr lang="en-US" dirty="0"/>
              <a:t>a </a:t>
            </a:r>
            <a:r>
              <a:rPr lang="en-US" b="1" dirty="0"/>
              <a:t>minimum value gate circuit </a:t>
            </a:r>
            <a:r>
              <a:rPr lang="en-US" dirty="0"/>
              <a:t>(Figure 1). </a:t>
            </a:r>
          </a:p>
          <a:p>
            <a:r>
              <a:rPr lang="en-US" dirty="0"/>
              <a:t>The </a:t>
            </a:r>
            <a:r>
              <a:rPr lang="en-US" b="1" dirty="0"/>
              <a:t>secondary control modes </a:t>
            </a:r>
            <a:r>
              <a:rPr lang="en-US" dirty="0"/>
              <a:t>of </a:t>
            </a:r>
            <a:r>
              <a:rPr lang="en-US" b="1" dirty="0"/>
              <a:t>acceleration, manual FSR, and shutdown</a:t>
            </a:r>
            <a:r>
              <a:rPr lang="en-US" dirty="0"/>
              <a:t> operate in a similar manner.</a:t>
            </a:r>
          </a:p>
        </p:txBody>
      </p:sp>
    </p:spTree>
    <p:extLst>
      <p:ext uri="{BB962C8B-B14F-4D97-AF65-F5344CB8AC3E}">
        <p14:creationId xmlns:p14="http://schemas.microsoft.com/office/powerpoint/2010/main" val="2203927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9D06-4674-E9A9-7C61-08308ED26867}"/>
              </a:ext>
            </a:extLst>
          </p:cNvPr>
          <p:cNvSpPr>
            <a:spLocks noGrp="1"/>
          </p:cNvSpPr>
          <p:nvPr>
            <p:ph type="ctrTitle"/>
          </p:nvPr>
        </p:nvSpPr>
        <p:spPr>
          <a:xfrm>
            <a:off x="1524000" y="2955971"/>
            <a:ext cx="9144000" cy="946057"/>
          </a:xfrm>
        </p:spPr>
        <p:txBody>
          <a:bodyPr/>
          <a:lstStyle/>
          <a:p>
            <a:r>
              <a:rPr lang="en-US" b="1" dirty="0"/>
              <a:t>FUEL CONTROL SYSTEM</a:t>
            </a:r>
          </a:p>
        </p:txBody>
      </p:sp>
    </p:spTree>
    <p:extLst>
      <p:ext uri="{BB962C8B-B14F-4D97-AF65-F5344CB8AC3E}">
        <p14:creationId xmlns:p14="http://schemas.microsoft.com/office/powerpoint/2010/main" val="4199437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C064-792C-3B0A-E79D-B4E2F3FB07C7}"/>
              </a:ext>
            </a:extLst>
          </p:cNvPr>
          <p:cNvSpPr>
            <a:spLocks noGrp="1"/>
          </p:cNvSpPr>
          <p:nvPr>
            <p:ph type="title"/>
          </p:nvPr>
        </p:nvSpPr>
        <p:spPr/>
        <p:txBody>
          <a:bodyPr/>
          <a:lstStyle/>
          <a:p>
            <a:r>
              <a:rPr lang="en-US" b="1" i="1" dirty="0"/>
              <a:t>FUEL CONTROL SYSTEM</a:t>
            </a:r>
          </a:p>
        </p:txBody>
      </p:sp>
      <p:sp>
        <p:nvSpPr>
          <p:cNvPr id="3" name="Content Placeholder 2">
            <a:extLst>
              <a:ext uri="{FF2B5EF4-FFF2-40B4-BE49-F238E27FC236}">
                <a16:creationId xmlns:a16="http://schemas.microsoft.com/office/drawing/2014/main" id="{FEF29672-7F19-065E-BDBA-490428BC7684}"/>
              </a:ext>
            </a:extLst>
          </p:cNvPr>
          <p:cNvSpPr>
            <a:spLocks noGrp="1"/>
          </p:cNvSpPr>
          <p:nvPr>
            <p:ph idx="1"/>
          </p:nvPr>
        </p:nvSpPr>
        <p:spPr/>
        <p:txBody>
          <a:bodyPr>
            <a:normAutofit fontScale="92500" lnSpcReduction="20000"/>
          </a:bodyPr>
          <a:lstStyle/>
          <a:p>
            <a:r>
              <a:rPr lang="en-US" dirty="0"/>
              <a:t>The gas turbine fuel control system will </a:t>
            </a:r>
            <a:r>
              <a:rPr lang="en-US" b="1" dirty="0"/>
              <a:t>change fuel flow to the combustors in response to the fuel stroke reference signal (FSR). </a:t>
            </a:r>
          </a:p>
          <a:p>
            <a:r>
              <a:rPr lang="en-US" b="1" dirty="0"/>
              <a:t>FSR</a:t>
            </a:r>
            <a:r>
              <a:rPr lang="en-US" dirty="0"/>
              <a:t> actually </a:t>
            </a:r>
            <a:r>
              <a:rPr lang="en-US" b="1" dirty="0"/>
              <a:t>consists of two separate signals added together</a:t>
            </a:r>
          </a:p>
          <a:p>
            <a:pPr lvl="1"/>
            <a:r>
              <a:rPr lang="en-US" b="1" dirty="0"/>
              <a:t>FSR1</a:t>
            </a:r>
            <a:r>
              <a:rPr lang="en-US" dirty="0"/>
              <a:t> being the </a:t>
            </a:r>
            <a:r>
              <a:rPr lang="en-US" b="1" dirty="0"/>
              <a:t>called–for liquid fuel flow </a:t>
            </a:r>
            <a:r>
              <a:rPr lang="en-US" dirty="0"/>
              <a:t>and </a:t>
            </a:r>
          </a:p>
          <a:p>
            <a:pPr lvl="1"/>
            <a:r>
              <a:rPr lang="en-US" b="1" dirty="0"/>
              <a:t>FSR2</a:t>
            </a:r>
            <a:r>
              <a:rPr lang="en-US" dirty="0"/>
              <a:t> being the </a:t>
            </a:r>
            <a:r>
              <a:rPr lang="en-US" b="1" dirty="0"/>
              <a:t>called–for gas fuel flow </a:t>
            </a:r>
          </a:p>
          <a:p>
            <a:r>
              <a:rPr lang="en-US" dirty="0"/>
              <a:t>Normally, </a:t>
            </a:r>
            <a:r>
              <a:rPr lang="en-US" b="1" dirty="0"/>
              <a:t>FSR1 + FSR2 = FSR</a:t>
            </a:r>
            <a:r>
              <a:rPr lang="en-US" dirty="0"/>
              <a:t>. </a:t>
            </a:r>
          </a:p>
          <a:p>
            <a:r>
              <a:rPr lang="en-US" b="1" dirty="0"/>
              <a:t>Standard fuel systems </a:t>
            </a:r>
            <a:r>
              <a:rPr lang="en-US" dirty="0"/>
              <a:t>are </a:t>
            </a:r>
            <a:r>
              <a:rPr lang="en-US" b="1" dirty="0"/>
              <a:t>designed for operation with liquid fuel and/or gas fuel </a:t>
            </a:r>
            <a:r>
              <a:rPr lang="en-US" dirty="0"/>
              <a:t>i.e.,</a:t>
            </a:r>
            <a:r>
              <a:rPr lang="en-US" b="1" dirty="0"/>
              <a:t> </a:t>
            </a:r>
            <a:r>
              <a:rPr lang="en-US" dirty="0"/>
              <a:t>a </a:t>
            </a:r>
            <a:r>
              <a:rPr lang="en-US" b="1" dirty="0"/>
              <a:t>dual fuel system</a:t>
            </a:r>
            <a:r>
              <a:rPr lang="en-US" dirty="0"/>
              <a:t>. </a:t>
            </a:r>
          </a:p>
          <a:p>
            <a:r>
              <a:rPr lang="en-US" dirty="0"/>
              <a:t>The </a:t>
            </a:r>
            <a:r>
              <a:rPr lang="en-US" b="1" dirty="0"/>
              <a:t>servo drive system</a:t>
            </a:r>
            <a:r>
              <a:rPr lang="en-US" dirty="0"/>
              <a:t>, where </a:t>
            </a:r>
            <a:r>
              <a:rPr lang="en-US" b="1" dirty="0"/>
              <a:t>the setpoint is compared with the feedback signal and converted to a valve position. </a:t>
            </a:r>
            <a:r>
              <a:rPr lang="en-US" dirty="0"/>
              <a:t>(A dual system)</a:t>
            </a:r>
          </a:p>
          <a:p>
            <a:r>
              <a:rPr lang="en-US" dirty="0"/>
              <a:t>The </a:t>
            </a:r>
            <a:r>
              <a:rPr lang="en-US" b="1" dirty="0"/>
              <a:t>FSR from the control systems </a:t>
            </a:r>
            <a:r>
              <a:rPr lang="en-US" dirty="0"/>
              <a:t>is </a:t>
            </a:r>
            <a:r>
              <a:rPr lang="en-US" b="1" dirty="0"/>
              <a:t>conditioned and sent as a set point to the servo system.</a:t>
            </a:r>
          </a:p>
        </p:txBody>
      </p:sp>
    </p:spTree>
    <p:extLst>
      <p:ext uri="{BB962C8B-B14F-4D97-AF65-F5344CB8AC3E}">
        <p14:creationId xmlns:p14="http://schemas.microsoft.com/office/powerpoint/2010/main" val="1048515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E229-B073-DB07-5A01-C4BEA9EEAD98}"/>
              </a:ext>
            </a:extLst>
          </p:cNvPr>
          <p:cNvSpPr>
            <a:spLocks noGrp="1"/>
          </p:cNvSpPr>
          <p:nvPr>
            <p:ph type="title"/>
          </p:nvPr>
        </p:nvSpPr>
        <p:spPr/>
        <p:txBody>
          <a:bodyPr/>
          <a:lstStyle/>
          <a:p>
            <a:r>
              <a:rPr lang="en-US" dirty="0"/>
              <a:t>Servo Drive System</a:t>
            </a:r>
          </a:p>
        </p:txBody>
      </p:sp>
      <p:sp>
        <p:nvSpPr>
          <p:cNvPr id="3" name="Content Placeholder 2">
            <a:extLst>
              <a:ext uri="{FF2B5EF4-FFF2-40B4-BE49-F238E27FC236}">
                <a16:creationId xmlns:a16="http://schemas.microsoft.com/office/drawing/2014/main" id="{1119E500-8118-FD11-95A2-1F731D271733}"/>
              </a:ext>
            </a:extLst>
          </p:cNvPr>
          <p:cNvSpPr>
            <a:spLocks noGrp="1"/>
          </p:cNvSpPr>
          <p:nvPr>
            <p:ph idx="1"/>
          </p:nvPr>
        </p:nvSpPr>
        <p:spPr/>
        <p:txBody>
          <a:bodyPr>
            <a:normAutofit fontScale="92500" lnSpcReduction="10000"/>
          </a:bodyPr>
          <a:lstStyle/>
          <a:p>
            <a:r>
              <a:rPr lang="en-US" dirty="0"/>
              <a:t>The </a:t>
            </a:r>
            <a:r>
              <a:rPr lang="en-US" b="1" dirty="0"/>
              <a:t>heart of the fuel system </a:t>
            </a:r>
            <a:r>
              <a:rPr lang="en-US" dirty="0"/>
              <a:t>is a </a:t>
            </a:r>
            <a:r>
              <a:rPr lang="en-US" b="1" dirty="0"/>
              <a:t>three coil electro–hydraulic </a:t>
            </a:r>
            <a:r>
              <a:rPr lang="en-US" b="1" dirty="0" err="1"/>
              <a:t>servovalve</a:t>
            </a:r>
            <a:r>
              <a:rPr lang="en-US" b="1" dirty="0"/>
              <a:t> (servo)</a:t>
            </a:r>
            <a:r>
              <a:rPr lang="en-US" dirty="0"/>
              <a:t> (Figure 13). </a:t>
            </a:r>
          </a:p>
          <a:p>
            <a:r>
              <a:rPr lang="en-US" dirty="0"/>
              <a:t>The </a:t>
            </a:r>
            <a:r>
              <a:rPr lang="en-US" b="1" dirty="0" err="1"/>
              <a:t>servovalve</a:t>
            </a:r>
            <a:r>
              <a:rPr lang="en-US" dirty="0"/>
              <a:t> </a:t>
            </a:r>
          </a:p>
          <a:p>
            <a:pPr lvl="1"/>
            <a:r>
              <a:rPr lang="en-US" dirty="0"/>
              <a:t>Is the </a:t>
            </a:r>
            <a:r>
              <a:rPr lang="en-US" b="1" dirty="0"/>
              <a:t>interface between the electrical and mechanical systems</a:t>
            </a:r>
            <a:r>
              <a:rPr lang="en-US" dirty="0"/>
              <a:t> </a:t>
            </a:r>
            <a:endParaRPr lang="en-US" b="1" dirty="0"/>
          </a:p>
          <a:p>
            <a:pPr lvl="1"/>
            <a:r>
              <a:rPr lang="en-US" b="1" dirty="0"/>
              <a:t>Controls</a:t>
            </a:r>
            <a:r>
              <a:rPr lang="en-US" dirty="0"/>
              <a:t> the </a:t>
            </a:r>
            <a:r>
              <a:rPr lang="en-US" b="1" dirty="0"/>
              <a:t>direction </a:t>
            </a:r>
            <a:r>
              <a:rPr lang="en-US" dirty="0"/>
              <a:t>and</a:t>
            </a:r>
            <a:r>
              <a:rPr lang="en-US" b="1" dirty="0"/>
              <a:t> rate of motion </a:t>
            </a:r>
            <a:r>
              <a:rPr lang="en-US" dirty="0"/>
              <a:t>of a </a:t>
            </a:r>
            <a:r>
              <a:rPr lang="en-US" b="1" dirty="0"/>
              <a:t>hydraulic actuator based on </a:t>
            </a:r>
            <a:r>
              <a:rPr lang="en-US" dirty="0"/>
              <a:t>the </a:t>
            </a:r>
            <a:r>
              <a:rPr lang="en-US" b="1" dirty="0"/>
              <a:t>input current </a:t>
            </a:r>
            <a:r>
              <a:rPr lang="en-US" dirty="0"/>
              <a:t>to the servo.</a:t>
            </a:r>
          </a:p>
          <a:p>
            <a:pPr lvl="1"/>
            <a:r>
              <a:rPr lang="en-US" dirty="0"/>
              <a:t>Contains </a:t>
            </a:r>
            <a:r>
              <a:rPr lang="en-US" b="1" dirty="0"/>
              <a:t>three electrically isolated coils on </a:t>
            </a:r>
            <a:r>
              <a:rPr lang="en-US" dirty="0"/>
              <a:t>the </a:t>
            </a:r>
            <a:r>
              <a:rPr lang="en-US" b="1" dirty="0"/>
              <a:t>torque motor. </a:t>
            </a:r>
          </a:p>
          <a:p>
            <a:pPr lvl="2"/>
            <a:r>
              <a:rPr lang="en-US" b="1" dirty="0"/>
              <a:t>Each coil</a:t>
            </a:r>
            <a:r>
              <a:rPr lang="en-US" dirty="0"/>
              <a:t> is </a:t>
            </a:r>
            <a:r>
              <a:rPr lang="en-US" b="1" dirty="0"/>
              <a:t>connected to one of </a:t>
            </a:r>
            <a:r>
              <a:rPr lang="en-US" dirty="0"/>
              <a:t>the three Controllers </a:t>
            </a:r>
            <a:r>
              <a:rPr lang="en-US" b="1" dirty="0"/>
              <a:t>&lt;RST&gt;, </a:t>
            </a:r>
            <a:r>
              <a:rPr lang="en-US" dirty="0"/>
              <a:t>this </a:t>
            </a:r>
            <a:r>
              <a:rPr lang="en-US" b="1" dirty="0"/>
              <a:t>provides redundancy should</a:t>
            </a:r>
            <a:r>
              <a:rPr lang="en-US" dirty="0"/>
              <a:t> </a:t>
            </a:r>
            <a:r>
              <a:rPr lang="en-US" b="1" dirty="0"/>
              <a:t>one of the Controllers or coils fail</a:t>
            </a:r>
            <a:r>
              <a:rPr lang="en-US" dirty="0"/>
              <a:t>. </a:t>
            </a:r>
          </a:p>
          <a:p>
            <a:r>
              <a:rPr lang="en-US" dirty="0"/>
              <a:t>There is </a:t>
            </a:r>
            <a:r>
              <a:rPr lang="en-US" b="1" dirty="0"/>
              <a:t>a null–bias spring </a:t>
            </a:r>
            <a:r>
              <a:rPr lang="en-US" dirty="0"/>
              <a:t>which </a:t>
            </a:r>
            <a:r>
              <a:rPr lang="en-US" b="1" dirty="0"/>
              <a:t>positions the servo </a:t>
            </a:r>
            <a:r>
              <a:rPr lang="en-US" dirty="0"/>
              <a:t>so </a:t>
            </a:r>
            <a:r>
              <a:rPr lang="en-US" b="1" dirty="0"/>
              <a:t>that</a:t>
            </a:r>
            <a:r>
              <a:rPr lang="en-US" dirty="0"/>
              <a:t> the </a:t>
            </a:r>
            <a:r>
              <a:rPr lang="en-US" b="1" dirty="0"/>
              <a:t>actuator will go to the fail safe position</a:t>
            </a:r>
            <a:r>
              <a:rPr lang="en-US" dirty="0"/>
              <a:t> should </a:t>
            </a:r>
            <a:r>
              <a:rPr lang="en-US" b="1" dirty="0"/>
              <a:t>ALL power and/or control signals be lost.</a:t>
            </a:r>
          </a:p>
          <a:p>
            <a:endParaRPr lang="en-US" dirty="0"/>
          </a:p>
        </p:txBody>
      </p:sp>
    </p:spTree>
    <p:extLst>
      <p:ext uri="{BB962C8B-B14F-4D97-AF65-F5344CB8AC3E}">
        <p14:creationId xmlns:p14="http://schemas.microsoft.com/office/powerpoint/2010/main" val="3177783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D6A3B9-682A-B944-48AE-D9035C232EAF}"/>
              </a:ext>
            </a:extLst>
          </p:cNvPr>
          <p:cNvPicPr>
            <a:picLocks noChangeAspect="1"/>
          </p:cNvPicPr>
          <p:nvPr/>
        </p:nvPicPr>
        <p:blipFill>
          <a:blip r:embed="rId2"/>
          <a:stretch>
            <a:fillRect/>
          </a:stretch>
        </p:blipFill>
        <p:spPr>
          <a:xfrm>
            <a:off x="3524250" y="0"/>
            <a:ext cx="5143500" cy="6858000"/>
          </a:xfrm>
          <a:prstGeom prst="rect">
            <a:avLst/>
          </a:prstGeom>
        </p:spPr>
      </p:pic>
    </p:spTree>
    <p:extLst>
      <p:ext uri="{BB962C8B-B14F-4D97-AF65-F5344CB8AC3E}">
        <p14:creationId xmlns:p14="http://schemas.microsoft.com/office/powerpoint/2010/main" val="3227832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EE8C-F1F5-13D2-ABE8-0D76F638826A}"/>
              </a:ext>
            </a:extLst>
          </p:cNvPr>
          <p:cNvSpPr>
            <a:spLocks noGrp="1"/>
          </p:cNvSpPr>
          <p:nvPr>
            <p:ph type="title"/>
          </p:nvPr>
        </p:nvSpPr>
        <p:spPr/>
        <p:txBody>
          <a:bodyPr/>
          <a:lstStyle/>
          <a:p>
            <a:r>
              <a:rPr lang="en-US" dirty="0"/>
              <a:t>Servo Drive System [</a:t>
            </a:r>
            <a:r>
              <a:rPr lang="en-US" dirty="0" err="1"/>
              <a:t>conti</a:t>
            </a:r>
            <a:r>
              <a:rPr lang="en-US" dirty="0"/>
              <a:t>.]</a:t>
            </a:r>
          </a:p>
        </p:txBody>
      </p:sp>
      <p:sp>
        <p:nvSpPr>
          <p:cNvPr id="3" name="Content Placeholder 2">
            <a:extLst>
              <a:ext uri="{FF2B5EF4-FFF2-40B4-BE49-F238E27FC236}">
                <a16:creationId xmlns:a16="http://schemas.microsoft.com/office/drawing/2014/main" id="{0A818F06-8768-CA54-57CE-3BAA61BA9F01}"/>
              </a:ext>
            </a:extLst>
          </p:cNvPr>
          <p:cNvSpPr>
            <a:spLocks noGrp="1"/>
          </p:cNvSpPr>
          <p:nvPr>
            <p:ph idx="1"/>
          </p:nvPr>
        </p:nvSpPr>
        <p:spPr/>
        <p:txBody>
          <a:bodyPr>
            <a:normAutofit fontScale="92500" lnSpcReduction="20000"/>
          </a:bodyPr>
          <a:lstStyle/>
          <a:p>
            <a:r>
              <a:rPr lang="en-US" dirty="0"/>
              <a:t>If the </a:t>
            </a:r>
            <a:r>
              <a:rPr lang="en-US" b="1" dirty="0"/>
              <a:t>hydraulic actuator </a:t>
            </a:r>
            <a:r>
              <a:rPr lang="en-US" dirty="0"/>
              <a:t>is a </a:t>
            </a:r>
            <a:r>
              <a:rPr lang="en-US" b="1" dirty="0"/>
              <a:t>double–action piston</a:t>
            </a:r>
            <a:r>
              <a:rPr lang="en-US" dirty="0"/>
              <a:t>, the </a:t>
            </a:r>
            <a:r>
              <a:rPr lang="en-US" b="1" dirty="0"/>
              <a:t>control signal positions</a:t>
            </a:r>
            <a:r>
              <a:rPr lang="en-US" dirty="0"/>
              <a:t> the </a:t>
            </a:r>
            <a:r>
              <a:rPr lang="en-US" b="1" dirty="0" err="1"/>
              <a:t>servovalve</a:t>
            </a:r>
            <a:r>
              <a:rPr lang="en-US" dirty="0"/>
              <a:t> so that it </a:t>
            </a:r>
            <a:r>
              <a:rPr lang="en-US" b="1" dirty="0"/>
              <a:t>ports high–pressure oil to either side </a:t>
            </a:r>
            <a:r>
              <a:rPr lang="en-US" dirty="0"/>
              <a:t>of the hydraulic actuator. </a:t>
            </a:r>
          </a:p>
          <a:p>
            <a:r>
              <a:rPr lang="en-US" dirty="0"/>
              <a:t>If the </a:t>
            </a:r>
            <a:r>
              <a:rPr lang="en-US" b="1" dirty="0"/>
              <a:t>hydraulic actuator </a:t>
            </a:r>
            <a:r>
              <a:rPr lang="en-US" dirty="0"/>
              <a:t>has </a:t>
            </a:r>
            <a:r>
              <a:rPr lang="en-US" b="1" dirty="0"/>
              <a:t>spring return</a:t>
            </a:r>
            <a:r>
              <a:rPr lang="en-US" dirty="0"/>
              <a:t>, </a:t>
            </a:r>
            <a:r>
              <a:rPr lang="en-US" b="1" dirty="0"/>
              <a:t>hydraulic oil</a:t>
            </a:r>
            <a:r>
              <a:rPr lang="en-US" dirty="0"/>
              <a:t> will </a:t>
            </a:r>
            <a:r>
              <a:rPr lang="en-US" b="1" dirty="0"/>
              <a:t>be ported to one side of the cylinder</a:t>
            </a:r>
            <a:r>
              <a:rPr lang="en-US" dirty="0"/>
              <a:t> and </a:t>
            </a:r>
            <a:r>
              <a:rPr lang="en-US" b="1" dirty="0"/>
              <a:t>the other to drain</a:t>
            </a:r>
            <a:r>
              <a:rPr lang="en-US" dirty="0"/>
              <a:t>. </a:t>
            </a:r>
          </a:p>
          <a:p>
            <a:r>
              <a:rPr lang="en-US" dirty="0"/>
              <a:t>A </a:t>
            </a:r>
            <a:r>
              <a:rPr lang="en-US" b="1" dirty="0"/>
              <a:t>feedback signal </a:t>
            </a:r>
            <a:r>
              <a:rPr lang="en-US" dirty="0"/>
              <a:t>provided by a </a:t>
            </a:r>
            <a:r>
              <a:rPr lang="en-US" i="1" dirty="0"/>
              <a:t>linear variable differential transformer </a:t>
            </a:r>
            <a:r>
              <a:rPr lang="en-US" dirty="0"/>
              <a:t>(</a:t>
            </a:r>
            <a:r>
              <a:rPr lang="en-US" b="1" dirty="0"/>
              <a:t>LVDT</a:t>
            </a:r>
            <a:r>
              <a:rPr lang="en-US" dirty="0"/>
              <a:t>, Figure 13) </a:t>
            </a:r>
            <a:r>
              <a:rPr lang="en-US" b="1" dirty="0"/>
              <a:t>will tell the control </a:t>
            </a:r>
            <a:r>
              <a:rPr lang="en-US" dirty="0"/>
              <a:t>whether or not it </a:t>
            </a:r>
            <a:r>
              <a:rPr lang="en-US" b="1" dirty="0"/>
              <a:t>is in the required position</a:t>
            </a:r>
            <a:r>
              <a:rPr lang="en-US" dirty="0"/>
              <a:t>. </a:t>
            </a:r>
          </a:p>
          <a:p>
            <a:r>
              <a:rPr lang="en-US" dirty="0"/>
              <a:t>The </a:t>
            </a:r>
            <a:r>
              <a:rPr lang="en-US" b="1" dirty="0"/>
              <a:t>LVDT output</a:t>
            </a:r>
            <a:r>
              <a:rPr lang="en-US" dirty="0"/>
              <a:t>s an </a:t>
            </a:r>
            <a:r>
              <a:rPr lang="en-US" b="1" dirty="0"/>
              <a:t>AC voltage </a:t>
            </a:r>
            <a:r>
              <a:rPr lang="en-US" dirty="0"/>
              <a:t>which is </a:t>
            </a:r>
            <a:r>
              <a:rPr lang="en-US" b="1" dirty="0"/>
              <a:t>proportional to </a:t>
            </a:r>
            <a:r>
              <a:rPr lang="en-US" dirty="0"/>
              <a:t>the </a:t>
            </a:r>
            <a:r>
              <a:rPr lang="en-US" b="1" dirty="0"/>
              <a:t>position of the core</a:t>
            </a:r>
            <a:r>
              <a:rPr lang="en-US" dirty="0"/>
              <a:t> of the LVDT, which in turn is </a:t>
            </a:r>
            <a:r>
              <a:rPr lang="en-US" b="1" dirty="0"/>
              <a:t>connected to the valve whose position is being controlled</a:t>
            </a:r>
          </a:p>
          <a:p>
            <a:pPr lvl="1"/>
            <a:r>
              <a:rPr lang="en-US" dirty="0"/>
              <a:t>As the </a:t>
            </a:r>
            <a:r>
              <a:rPr lang="en-US" b="1" dirty="0"/>
              <a:t>valve moves</a:t>
            </a:r>
            <a:r>
              <a:rPr lang="en-US" dirty="0"/>
              <a:t>, the </a:t>
            </a:r>
            <a:r>
              <a:rPr lang="en-US" b="1" dirty="0"/>
              <a:t>feedback voltage changes</a:t>
            </a:r>
            <a:r>
              <a:rPr lang="en-US" dirty="0"/>
              <a:t>.</a:t>
            </a:r>
            <a:endParaRPr lang="en-US" b="1" dirty="0"/>
          </a:p>
          <a:p>
            <a:r>
              <a:rPr lang="en-US" dirty="0"/>
              <a:t>The </a:t>
            </a:r>
            <a:r>
              <a:rPr lang="en-US" b="1" dirty="0"/>
              <a:t>LVDT</a:t>
            </a:r>
            <a:r>
              <a:rPr lang="en-US" dirty="0"/>
              <a:t> </a:t>
            </a:r>
            <a:r>
              <a:rPr lang="en-US" b="1" dirty="0"/>
              <a:t>requires</a:t>
            </a:r>
            <a:r>
              <a:rPr lang="en-US" dirty="0"/>
              <a:t> an </a:t>
            </a:r>
            <a:r>
              <a:rPr lang="en-US" b="1" dirty="0"/>
              <a:t>exciter voltage </a:t>
            </a:r>
            <a:r>
              <a:rPr lang="en-US" dirty="0"/>
              <a:t>which is </a:t>
            </a:r>
            <a:r>
              <a:rPr lang="en-US" b="1" dirty="0"/>
              <a:t>provided by </a:t>
            </a:r>
            <a:r>
              <a:rPr lang="en-US" dirty="0"/>
              <a:t>the </a:t>
            </a:r>
            <a:r>
              <a:rPr lang="en-US" b="1" dirty="0"/>
              <a:t>VSVO card</a:t>
            </a:r>
            <a:r>
              <a:rPr lang="en-US" dirty="0"/>
              <a:t>.</a:t>
            </a:r>
            <a:endParaRPr lang="en-US" b="1" dirty="0"/>
          </a:p>
        </p:txBody>
      </p:sp>
    </p:spTree>
    <p:extLst>
      <p:ext uri="{BB962C8B-B14F-4D97-AF65-F5344CB8AC3E}">
        <p14:creationId xmlns:p14="http://schemas.microsoft.com/office/powerpoint/2010/main" val="1413609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DE17-DB1B-64EF-EE5F-E515293BF94B}"/>
              </a:ext>
            </a:extLst>
          </p:cNvPr>
          <p:cNvSpPr>
            <a:spLocks noGrp="1"/>
          </p:cNvSpPr>
          <p:nvPr>
            <p:ph type="title"/>
          </p:nvPr>
        </p:nvSpPr>
        <p:spPr/>
        <p:txBody>
          <a:bodyPr/>
          <a:lstStyle/>
          <a:p>
            <a:r>
              <a:rPr lang="en-US" dirty="0"/>
              <a:t>Servo Drive System [</a:t>
            </a:r>
            <a:r>
              <a:rPr lang="en-US" dirty="0" err="1"/>
              <a:t>conti</a:t>
            </a:r>
            <a:r>
              <a:rPr lang="en-US" dirty="0"/>
              <a:t>.]</a:t>
            </a:r>
          </a:p>
        </p:txBody>
      </p:sp>
      <p:sp>
        <p:nvSpPr>
          <p:cNvPr id="3" name="Content Placeholder 2">
            <a:extLst>
              <a:ext uri="{FF2B5EF4-FFF2-40B4-BE49-F238E27FC236}">
                <a16:creationId xmlns:a16="http://schemas.microsoft.com/office/drawing/2014/main" id="{58B3F8A1-E7CB-4BF6-B44A-77B0E7358F05}"/>
              </a:ext>
            </a:extLst>
          </p:cNvPr>
          <p:cNvSpPr>
            <a:spLocks noGrp="1"/>
          </p:cNvSpPr>
          <p:nvPr>
            <p:ph idx="1"/>
          </p:nvPr>
        </p:nvSpPr>
        <p:spPr/>
        <p:txBody>
          <a:bodyPr>
            <a:normAutofit lnSpcReduction="10000"/>
          </a:bodyPr>
          <a:lstStyle/>
          <a:p>
            <a:r>
              <a:rPr lang="en-US" dirty="0"/>
              <a:t>Figure 14 shows the major components of the servo positioning loops. </a:t>
            </a:r>
          </a:p>
          <a:p>
            <a:r>
              <a:rPr lang="en-US" dirty="0"/>
              <a:t>The </a:t>
            </a:r>
            <a:r>
              <a:rPr lang="en-US" b="1" dirty="0"/>
              <a:t>digital (microprocessor signal)</a:t>
            </a:r>
            <a:r>
              <a:rPr lang="en-US" dirty="0"/>
              <a:t> to analog </a:t>
            </a:r>
            <a:r>
              <a:rPr lang="en-US" b="1" dirty="0"/>
              <a:t>conversion</a:t>
            </a:r>
            <a:r>
              <a:rPr lang="en-US" dirty="0"/>
              <a:t> is done on the </a:t>
            </a:r>
            <a:r>
              <a:rPr lang="en-US" b="1" dirty="0"/>
              <a:t>VSVO card</a:t>
            </a:r>
          </a:p>
          <a:p>
            <a:pPr lvl="1"/>
            <a:r>
              <a:rPr lang="en-US" dirty="0"/>
              <a:t>This </a:t>
            </a:r>
            <a:r>
              <a:rPr lang="en-US" b="1" dirty="0"/>
              <a:t>represents called–for fuel flow. </a:t>
            </a:r>
          </a:p>
          <a:p>
            <a:r>
              <a:rPr lang="en-US" dirty="0"/>
              <a:t>The </a:t>
            </a:r>
            <a:r>
              <a:rPr lang="en-US" b="1" dirty="0"/>
              <a:t>called–for fuel flow signal </a:t>
            </a:r>
            <a:r>
              <a:rPr lang="en-US" dirty="0"/>
              <a:t>is then </a:t>
            </a:r>
            <a:r>
              <a:rPr lang="en-US" b="1" dirty="0"/>
              <a:t>compared</a:t>
            </a:r>
            <a:r>
              <a:rPr lang="en-US" dirty="0"/>
              <a:t> to a </a:t>
            </a:r>
            <a:r>
              <a:rPr lang="en-US" b="1" dirty="0"/>
              <a:t>feedback </a:t>
            </a:r>
            <a:r>
              <a:rPr lang="en-US" dirty="0"/>
              <a:t>representing </a:t>
            </a:r>
            <a:r>
              <a:rPr lang="en-US" b="1" dirty="0"/>
              <a:t>actual fuel flow</a:t>
            </a:r>
            <a:r>
              <a:rPr lang="en-US" dirty="0"/>
              <a:t>. </a:t>
            </a:r>
          </a:p>
          <a:p>
            <a:r>
              <a:rPr lang="en-US" dirty="0"/>
              <a:t>The </a:t>
            </a:r>
            <a:r>
              <a:rPr lang="en-US" b="1" dirty="0"/>
              <a:t>difference</a:t>
            </a:r>
            <a:r>
              <a:rPr lang="en-US" dirty="0"/>
              <a:t> is </a:t>
            </a:r>
            <a:r>
              <a:rPr lang="en-US" b="1" dirty="0"/>
              <a:t>amplified</a:t>
            </a:r>
            <a:r>
              <a:rPr lang="en-US" dirty="0"/>
              <a:t> on the </a:t>
            </a:r>
            <a:r>
              <a:rPr lang="en-US" b="1" dirty="0"/>
              <a:t>VSVO card </a:t>
            </a:r>
            <a:r>
              <a:rPr lang="en-US" dirty="0"/>
              <a:t>and </a:t>
            </a:r>
            <a:r>
              <a:rPr lang="en-US" b="1" dirty="0"/>
              <a:t>sent</a:t>
            </a:r>
            <a:r>
              <a:rPr lang="en-US" dirty="0"/>
              <a:t> through the </a:t>
            </a:r>
            <a:r>
              <a:rPr lang="en-US" b="1" dirty="0"/>
              <a:t>TSVO card to the servo</a:t>
            </a:r>
            <a:r>
              <a:rPr lang="en-US" dirty="0"/>
              <a:t>. This output to the servos is </a:t>
            </a:r>
            <a:r>
              <a:rPr lang="en-US" b="1" dirty="0"/>
              <a:t>monitored</a:t>
            </a:r>
            <a:r>
              <a:rPr lang="en-US" dirty="0"/>
              <a:t> and there will be an </a:t>
            </a:r>
            <a:r>
              <a:rPr lang="en-US" b="1" dirty="0"/>
              <a:t>alarm on loss of any one of the three signals </a:t>
            </a:r>
            <a:r>
              <a:rPr lang="en-US" dirty="0"/>
              <a:t>from </a:t>
            </a:r>
            <a:r>
              <a:rPr lang="en-US" b="1" dirty="0"/>
              <a:t>&lt;RST&gt;.</a:t>
            </a:r>
          </a:p>
        </p:txBody>
      </p:sp>
    </p:spTree>
    <p:extLst>
      <p:ext uri="{BB962C8B-B14F-4D97-AF65-F5344CB8AC3E}">
        <p14:creationId xmlns:p14="http://schemas.microsoft.com/office/powerpoint/2010/main" val="2460056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9AE762-6D1A-B3CA-46A6-97208F1855F5}"/>
              </a:ext>
            </a:extLst>
          </p:cNvPr>
          <p:cNvPicPr>
            <a:picLocks/>
          </p:cNvPicPr>
          <p:nvPr/>
        </p:nvPicPr>
        <p:blipFill>
          <a:blip r:embed="rId2"/>
          <a:stretch>
            <a:fillRect/>
          </a:stretch>
        </p:blipFill>
        <p:spPr>
          <a:xfrm>
            <a:off x="696000" y="0"/>
            <a:ext cx="10800000" cy="6858000"/>
          </a:xfrm>
          <a:prstGeom prst="rect">
            <a:avLst/>
          </a:prstGeom>
        </p:spPr>
      </p:pic>
    </p:spTree>
    <p:extLst>
      <p:ext uri="{BB962C8B-B14F-4D97-AF65-F5344CB8AC3E}">
        <p14:creationId xmlns:p14="http://schemas.microsoft.com/office/powerpoint/2010/main" val="236124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255F-D20A-B6B2-3A59-F9C6C59B9330}"/>
              </a:ext>
            </a:extLst>
          </p:cNvPr>
          <p:cNvSpPr>
            <a:spLocks noGrp="1"/>
          </p:cNvSpPr>
          <p:nvPr>
            <p:ph type="title"/>
          </p:nvPr>
        </p:nvSpPr>
        <p:spPr/>
        <p:txBody>
          <a:bodyPr/>
          <a:lstStyle/>
          <a:p>
            <a:r>
              <a:rPr lang="en-US" dirty="0"/>
              <a:t>Liquid Fuel Control</a:t>
            </a:r>
          </a:p>
        </p:txBody>
      </p:sp>
      <p:sp>
        <p:nvSpPr>
          <p:cNvPr id="3" name="Content Placeholder 2">
            <a:extLst>
              <a:ext uri="{FF2B5EF4-FFF2-40B4-BE49-F238E27FC236}">
                <a16:creationId xmlns:a16="http://schemas.microsoft.com/office/drawing/2014/main" id="{00B9E2CE-2C61-7535-8FAC-1C407AD4D358}"/>
              </a:ext>
            </a:extLst>
          </p:cNvPr>
          <p:cNvSpPr>
            <a:spLocks noGrp="1"/>
          </p:cNvSpPr>
          <p:nvPr>
            <p:ph idx="1"/>
          </p:nvPr>
        </p:nvSpPr>
        <p:spPr/>
        <p:txBody>
          <a:bodyPr>
            <a:normAutofit fontScale="92500" lnSpcReduction="20000"/>
          </a:bodyPr>
          <a:lstStyle/>
          <a:p>
            <a:r>
              <a:rPr lang="en-US" dirty="0"/>
              <a:t>The liquid fuel system </a:t>
            </a:r>
            <a:r>
              <a:rPr lang="en-US" b="1" dirty="0"/>
              <a:t>consists</a:t>
            </a:r>
            <a:r>
              <a:rPr lang="en-US" dirty="0"/>
              <a:t> of </a:t>
            </a:r>
            <a:r>
              <a:rPr lang="en-US" b="1" dirty="0"/>
              <a:t>fuel handling components </a:t>
            </a:r>
            <a:r>
              <a:rPr lang="en-US" dirty="0"/>
              <a:t>and </a:t>
            </a:r>
            <a:r>
              <a:rPr lang="en-US" b="1" dirty="0"/>
              <a:t>electrical control components</a:t>
            </a:r>
            <a:r>
              <a:rPr lang="en-US" dirty="0"/>
              <a:t>. </a:t>
            </a:r>
          </a:p>
          <a:p>
            <a:r>
              <a:rPr lang="en-US" dirty="0"/>
              <a:t>Some of the </a:t>
            </a:r>
            <a:r>
              <a:rPr lang="en-US" b="1" dirty="0"/>
              <a:t>fuel handling components</a:t>
            </a:r>
            <a:r>
              <a:rPr lang="en-US" dirty="0"/>
              <a:t> are: </a:t>
            </a:r>
          </a:p>
          <a:p>
            <a:pPr lvl="1"/>
            <a:r>
              <a:rPr lang="en-US" dirty="0"/>
              <a:t>Primary fuel oil filter</a:t>
            </a:r>
          </a:p>
          <a:p>
            <a:pPr lvl="1"/>
            <a:r>
              <a:rPr lang="en-US" dirty="0"/>
              <a:t>Fuel oil stop valve</a:t>
            </a:r>
          </a:p>
          <a:p>
            <a:pPr lvl="1"/>
            <a:r>
              <a:rPr lang="en-US" dirty="0"/>
              <a:t>Three fuel pumps</a:t>
            </a:r>
          </a:p>
          <a:p>
            <a:pPr lvl="1"/>
            <a:r>
              <a:rPr lang="en-US" dirty="0"/>
              <a:t>Fuel bypass valve</a:t>
            </a:r>
          </a:p>
          <a:p>
            <a:pPr lvl="1"/>
            <a:r>
              <a:rPr lang="en-US" dirty="0"/>
              <a:t>Fuel pump pressure relief valve</a:t>
            </a:r>
          </a:p>
          <a:p>
            <a:pPr lvl="1"/>
            <a:r>
              <a:rPr lang="en-US" dirty="0"/>
              <a:t>Flow divider</a:t>
            </a:r>
          </a:p>
          <a:p>
            <a:pPr lvl="1"/>
            <a:r>
              <a:rPr lang="en-US" dirty="0"/>
              <a:t>Combined selector valve/pressure gauge assembly</a:t>
            </a:r>
          </a:p>
          <a:p>
            <a:pPr lvl="1"/>
            <a:r>
              <a:rPr lang="en-US" dirty="0"/>
              <a:t>False start drain valve</a:t>
            </a:r>
          </a:p>
          <a:p>
            <a:pPr lvl="1"/>
            <a:r>
              <a:rPr lang="en-US" dirty="0"/>
              <a:t>Fuel lines, and </a:t>
            </a:r>
          </a:p>
          <a:p>
            <a:pPr lvl="1"/>
            <a:r>
              <a:rPr lang="en-US" dirty="0"/>
              <a:t>Fuel nozzles. </a:t>
            </a:r>
          </a:p>
        </p:txBody>
      </p:sp>
    </p:spTree>
    <p:extLst>
      <p:ext uri="{BB962C8B-B14F-4D97-AF65-F5344CB8AC3E}">
        <p14:creationId xmlns:p14="http://schemas.microsoft.com/office/powerpoint/2010/main" val="3319542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406C-E936-1BCE-55EA-8232AC3700BA}"/>
              </a:ext>
            </a:extLst>
          </p:cNvPr>
          <p:cNvSpPr>
            <a:spLocks noGrp="1"/>
          </p:cNvSpPr>
          <p:nvPr>
            <p:ph type="title"/>
          </p:nvPr>
        </p:nvSpPr>
        <p:spPr/>
        <p:txBody>
          <a:bodyPr/>
          <a:lstStyle/>
          <a:p>
            <a:r>
              <a:rPr lang="en-US" dirty="0"/>
              <a:t>Liquid Fuel Control [</a:t>
            </a:r>
            <a:r>
              <a:rPr lang="en-US" dirty="0" err="1"/>
              <a:t>conti</a:t>
            </a:r>
            <a:r>
              <a:rPr lang="en-US" dirty="0"/>
              <a:t>.]</a:t>
            </a:r>
          </a:p>
        </p:txBody>
      </p:sp>
      <p:sp>
        <p:nvSpPr>
          <p:cNvPr id="3" name="Content Placeholder 2">
            <a:extLst>
              <a:ext uri="{FF2B5EF4-FFF2-40B4-BE49-F238E27FC236}">
                <a16:creationId xmlns:a16="http://schemas.microsoft.com/office/drawing/2014/main" id="{786EED10-1628-9734-4151-B4E3F65BBA32}"/>
              </a:ext>
            </a:extLst>
          </p:cNvPr>
          <p:cNvSpPr>
            <a:spLocks noGrp="1"/>
          </p:cNvSpPr>
          <p:nvPr>
            <p:ph idx="1"/>
          </p:nvPr>
        </p:nvSpPr>
        <p:spPr/>
        <p:txBody>
          <a:bodyPr>
            <a:normAutofit fontScale="85000" lnSpcReduction="20000"/>
          </a:bodyPr>
          <a:lstStyle/>
          <a:p>
            <a:r>
              <a:rPr lang="en-US" dirty="0"/>
              <a:t>The </a:t>
            </a:r>
            <a:r>
              <a:rPr lang="en-US" b="1" dirty="0"/>
              <a:t>electrical control components </a:t>
            </a:r>
            <a:r>
              <a:rPr lang="en-US" dirty="0"/>
              <a:t>are: </a:t>
            </a:r>
          </a:p>
          <a:p>
            <a:pPr lvl="1"/>
            <a:r>
              <a:rPr lang="en-US" dirty="0"/>
              <a:t>liquid fuel pressure switch (upstream) 63FL–2</a:t>
            </a:r>
          </a:p>
          <a:p>
            <a:pPr lvl="1"/>
            <a:r>
              <a:rPr lang="en-US" dirty="0"/>
              <a:t>fuel oil stop valve limit switch 33FL</a:t>
            </a:r>
          </a:p>
          <a:p>
            <a:pPr lvl="1"/>
            <a:r>
              <a:rPr lang="en-US" dirty="0"/>
              <a:t>liquid fuel pump bypass valve </a:t>
            </a:r>
            <a:r>
              <a:rPr lang="en-US" dirty="0" err="1"/>
              <a:t>servovalve</a:t>
            </a:r>
            <a:r>
              <a:rPr lang="en-US" dirty="0"/>
              <a:t> 65FP</a:t>
            </a:r>
          </a:p>
          <a:p>
            <a:pPr lvl="1"/>
            <a:r>
              <a:rPr lang="en-US" dirty="0"/>
              <a:t>flow divider magnetic speed pickups 77FD–1, –2, –3 and </a:t>
            </a:r>
          </a:p>
          <a:p>
            <a:pPr lvl="1"/>
            <a:r>
              <a:rPr lang="en-US" dirty="0"/>
              <a:t>SPEEDTRONIC control cards TSVO and VSVO.</a:t>
            </a:r>
          </a:p>
          <a:p>
            <a:r>
              <a:rPr lang="en-US" dirty="0"/>
              <a:t>A diagram of the system showing major components is shown in Figure 15.</a:t>
            </a:r>
          </a:p>
          <a:p>
            <a:r>
              <a:rPr lang="en-US" dirty="0"/>
              <a:t>The </a:t>
            </a:r>
            <a:r>
              <a:rPr lang="en-US" b="1" dirty="0"/>
              <a:t>fuel bypass valve </a:t>
            </a:r>
          </a:p>
          <a:p>
            <a:pPr lvl="1"/>
            <a:r>
              <a:rPr lang="en-US" dirty="0"/>
              <a:t>Is a </a:t>
            </a:r>
            <a:r>
              <a:rPr lang="en-US" b="1" dirty="0"/>
              <a:t>hydraulically actuated </a:t>
            </a:r>
            <a:r>
              <a:rPr lang="en-US" dirty="0"/>
              <a:t>valve with a </a:t>
            </a:r>
            <a:r>
              <a:rPr lang="en-US" b="1" dirty="0"/>
              <a:t>linear flow characteristic</a:t>
            </a:r>
            <a:r>
              <a:rPr lang="en-US" dirty="0"/>
              <a:t>. </a:t>
            </a:r>
          </a:p>
          <a:p>
            <a:pPr lvl="1"/>
            <a:r>
              <a:rPr lang="en-US" b="1" dirty="0"/>
              <a:t>Located between the inlet (low pressure) and discharge (high pressure) sides </a:t>
            </a:r>
            <a:r>
              <a:rPr lang="en-US" dirty="0"/>
              <a:t>of the </a:t>
            </a:r>
            <a:r>
              <a:rPr lang="en-US" b="1" dirty="0"/>
              <a:t>fuel pump</a:t>
            </a:r>
            <a:endParaRPr lang="en-US" dirty="0"/>
          </a:p>
          <a:p>
            <a:pPr lvl="1"/>
            <a:r>
              <a:rPr lang="en-US" b="1" dirty="0"/>
              <a:t>Bypasses excess fuel</a:t>
            </a:r>
            <a:r>
              <a:rPr lang="en-US" dirty="0"/>
              <a:t> delivered </a:t>
            </a:r>
            <a:r>
              <a:rPr lang="en-US" b="1" dirty="0"/>
              <a:t>by the fuel pump back to the fuel pump inlet</a:t>
            </a:r>
            <a:r>
              <a:rPr lang="en-US" dirty="0"/>
              <a:t>, </a:t>
            </a:r>
            <a:r>
              <a:rPr lang="en-US" b="1" dirty="0"/>
              <a:t>delivering to the flow divider </a:t>
            </a:r>
            <a:r>
              <a:rPr lang="en-US" dirty="0"/>
              <a:t>the </a:t>
            </a:r>
            <a:r>
              <a:rPr lang="en-US" b="1" dirty="0"/>
              <a:t>fuel necessary to meet </a:t>
            </a:r>
            <a:r>
              <a:rPr lang="en-US" dirty="0"/>
              <a:t>the control system </a:t>
            </a:r>
            <a:r>
              <a:rPr lang="en-US" b="1" dirty="0"/>
              <a:t>fuel demand</a:t>
            </a:r>
            <a:r>
              <a:rPr lang="en-US" dirty="0"/>
              <a:t>. </a:t>
            </a:r>
          </a:p>
          <a:p>
            <a:pPr lvl="1"/>
            <a:r>
              <a:rPr lang="en-US" dirty="0"/>
              <a:t>It is </a:t>
            </a:r>
            <a:r>
              <a:rPr lang="en-US" b="1" dirty="0"/>
              <a:t>positioned by servo valve 65FP</a:t>
            </a:r>
            <a:r>
              <a:rPr lang="en-US" dirty="0"/>
              <a:t>, which </a:t>
            </a:r>
            <a:r>
              <a:rPr lang="en-US" b="1" dirty="0"/>
              <a:t>receives its signal from the controllers</a:t>
            </a:r>
            <a:r>
              <a:rPr lang="en-US" dirty="0"/>
              <a:t>.</a:t>
            </a:r>
          </a:p>
        </p:txBody>
      </p:sp>
    </p:spTree>
    <p:extLst>
      <p:ext uri="{BB962C8B-B14F-4D97-AF65-F5344CB8AC3E}">
        <p14:creationId xmlns:p14="http://schemas.microsoft.com/office/powerpoint/2010/main" val="1289085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6710CD-5898-8CC2-BDD5-52659AE8358E}"/>
              </a:ext>
            </a:extLst>
          </p:cNvPr>
          <p:cNvPicPr>
            <a:picLocks noChangeAspect="1"/>
          </p:cNvPicPr>
          <p:nvPr/>
        </p:nvPicPr>
        <p:blipFill>
          <a:blip r:embed="rId2"/>
          <a:stretch>
            <a:fillRect/>
          </a:stretch>
        </p:blipFill>
        <p:spPr>
          <a:xfrm>
            <a:off x="516000" y="0"/>
            <a:ext cx="11160000" cy="6864927"/>
          </a:xfrm>
          <a:prstGeom prst="rect">
            <a:avLst/>
          </a:prstGeom>
        </p:spPr>
      </p:pic>
    </p:spTree>
    <p:extLst>
      <p:ext uri="{BB962C8B-B14F-4D97-AF65-F5344CB8AC3E}">
        <p14:creationId xmlns:p14="http://schemas.microsoft.com/office/powerpoint/2010/main" val="73237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FD17-D559-E6EC-5FF3-6919AFBE4586}"/>
              </a:ext>
            </a:extLst>
          </p:cNvPr>
          <p:cNvSpPr>
            <a:spLocks noGrp="1"/>
          </p:cNvSpPr>
          <p:nvPr>
            <p:ph type="title"/>
          </p:nvPr>
        </p:nvSpPr>
        <p:spPr/>
        <p:txBody>
          <a:bodyPr/>
          <a:lstStyle/>
          <a:p>
            <a:r>
              <a:rPr lang="en-US" dirty="0"/>
              <a:t>Basic Design </a:t>
            </a:r>
          </a:p>
        </p:txBody>
      </p:sp>
      <p:sp>
        <p:nvSpPr>
          <p:cNvPr id="3" name="Content Placeholder 2">
            <a:extLst>
              <a:ext uri="{FF2B5EF4-FFF2-40B4-BE49-F238E27FC236}">
                <a16:creationId xmlns:a16="http://schemas.microsoft.com/office/drawing/2014/main" id="{01DC3FAA-AD83-EF38-183F-C6CE85EEA16D}"/>
              </a:ext>
            </a:extLst>
          </p:cNvPr>
          <p:cNvSpPr>
            <a:spLocks noGrp="1"/>
          </p:cNvSpPr>
          <p:nvPr>
            <p:ph idx="1"/>
          </p:nvPr>
        </p:nvSpPr>
        <p:spPr/>
        <p:txBody>
          <a:bodyPr>
            <a:normAutofit fontScale="92500"/>
          </a:bodyPr>
          <a:lstStyle/>
          <a:p>
            <a:r>
              <a:rPr lang="en-US" b="1" dirty="0"/>
              <a:t>Fuel Stroke Reference (FSR) </a:t>
            </a:r>
            <a:r>
              <a:rPr lang="en-US" dirty="0"/>
              <a:t>is the </a:t>
            </a:r>
            <a:r>
              <a:rPr lang="en-US" b="1" dirty="0"/>
              <a:t>command signal for fuel flow</a:t>
            </a:r>
            <a:r>
              <a:rPr lang="en-US" dirty="0"/>
              <a:t>. </a:t>
            </a:r>
          </a:p>
          <a:p>
            <a:r>
              <a:rPr lang="en-US" dirty="0"/>
              <a:t>The </a:t>
            </a:r>
            <a:r>
              <a:rPr lang="en-US" b="1" dirty="0"/>
              <a:t>minimum value select gate connects the output signals </a:t>
            </a:r>
            <a:r>
              <a:rPr lang="en-US" dirty="0"/>
              <a:t>of the six control modes to the FSR controller. </a:t>
            </a:r>
          </a:p>
          <a:p>
            <a:r>
              <a:rPr lang="en-US" dirty="0"/>
              <a:t>The </a:t>
            </a:r>
            <a:r>
              <a:rPr lang="en-US" b="1" dirty="0"/>
              <a:t>lowest FSR output</a:t>
            </a:r>
            <a:r>
              <a:rPr lang="en-US" dirty="0"/>
              <a:t> of the six control loops is </a:t>
            </a:r>
            <a:r>
              <a:rPr lang="en-US" b="1" dirty="0"/>
              <a:t>allowed to pass </a:t>
            </a:r>
            <a:r>
              <a:rPr lang="en-US" dirty="0"/>
              <a:t>through the gate to the fuel control system </a:t>
            </a:r>
            <a:r>
              <a:rPr lang="en-US" b="1" dirty="0"/>
              <a:t>as the controlling FSR</a:t>
            </a:r>
            <a:r>
              <a:rPr lang="en-US" dirty="0"/>
              <a:t>. </a:t>
            </a:r>
          </a:p>
          <a:p>
            <a:r>
              <a:rPr lang="en-US" dirty="0"/>
              <a:t>The </a:t>
            </a:r>
            <a:r>
              <a:rPr lang="en-US" b="1" dirty="0"/>
              <a:t>controlling FSR </a:t>
            </a:r>
            <a:r>
              <a:rPr lang="en-US" dirty="0"/>
              <a:t>will </a:t>
            </a:r>
            <a:r>
              <a:rPr lang="en-US" b="1" dirty="0"/>
              <a:t>establish the fuel input </a:t>
            </a:r>
            <a:r>
              <a:rPr lang="en-US" dirty="0"/>
              <a:t>to the turbine at the rate required by the system which is in control. </a:t>
            </a:r>
          </a:p>
          <a:p>
            <a:r>
              <a:rPr lang="en-US" b="1" dirty="0"/>
              <a:t>Only one control loop will be in control</a:t>
            </a:r>
            <a:r>
              <a:rPr lang="en-US" dirty="0"/>
              <a:t> </a:t>
            </a:r>
            <a:r>
              <a:rPr lang="en-US" b="1" dirty="0"/>
              <a:t>at any particular time </a:t>
            </a:r>
            <a:r>
              <a:rPr lang="en-US" dirty="0"/>
              <a:t>and the control loop which is controlling FSR will be </a:t>
            </a:r>
            <a:r>
              <a:rPr lang="en-US" b="1" dirty="0"/>
              <a:t>displayed on the &lt;HMI&gt;. </a:t>
            </a:r>
            <a:r>
              <a:rPr lang="en-US" dirty="0"/>
              <a:t>(Figure 2 – detailed schematic of the control loops to the interfacing)</a:t>
            </a:r>
          </a:p>
        </p:txBody>
      </p:sp>
    </p:spTree>
    <p:extLst>
      <p:ext uri="{BB962C8B-B14F-4D97-AF65-F5344CB8AC3E}">
        <p14:creationId xmlns:p14="http://schemas.microsoft.com/office/powerpoint/2010/main" val="8335320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BEA0-11C3-C8FF-7CBC-02B58A361A01}"/>
              </a:ext>
            </a:extLst>
          </p:cNvPr>
          <p:cNvSpPr>
            <a:spLocks noGrp="1"/>
          </p:cNvSpPr>
          <p:nvPr>
            <p:ph type="title"/>
          </p:nvPr>
        </p:nvSpPr>
        <p:spPr/>
        <p:txBody>
          <a:bodyPr/>
          <a:lstStyle/>
          <a:p>
            <a:r>
              <a:rPr lang="en-US" dirty="0"/>
              <a:t>Liquid Fuel Control [</a:t>
            </a:r>
            <a:r>
              <a:rPr lang="en-US" dirty="0" err="1"/>
              <a:t>conti</a:t>
            </a:r>
            <a:r>
              <a:rPr lang="en-US" dirty="0"/>
              <a:t>.]</a:t>
            </a:r>
          </a:p>
        </p:txBody>
      </p:sp>
      <p:sp>
        <p:nvSpPr>
          <p:cNvPr id="3" name="Content Placeholder 2">
            <a:extLst>
              <a:ext uri="{FF2B5EF4-FFF2-40B4-BE49-F238E27FC236}">
                <a16:creationId xmlns:a16="http://schemas.microsoft.com/office/drawing/2014/main" id="{825E2B66-2A7E-7C26-12BB-F499A8559D93}"/>
              </a:ext>
            </a:extLst>
          </p:cNvPr>
          <p:cNvSpPr>
            <a:spLocks noGrp="1"/>
          </p:cNvSpPr>
          <p:nvPr>
            <p:ph idx="1"/>
          </p:nvPr>
        </p:nvSpPr>
        <p:spPr/>
        <p:txBody>
          <a:bodyPr>
            <a:normAutofit fontScale="92500" lnSpcReduction="20000"/>
          </a:bodyPr>
          <a:lstStyle/>
          <a:p>
            <a:r>
              <a:rPr lang="en-US" dirty="0"/>
              <a:t>The </a:t>
            </a:r>
            <a:r>
              <a:rPr lang="en-US" b="1" dirty="0"/>
              <a:t>flow divider </a:t>
            </a:r>
          </a:p>
          <a:p>
            <a:pPr lvl="1"/>
            <a:r>
              <a:rPr lang="en-US" b="1" dirty="0"/>
              <a:t>Divides </a:t>
            </a:r>
            <a:r>
              <a:rPr lang="en-US" dirty="0"/>
              <a:t>the </a:t>
            </a:r>
            <a:r>
              <a:rPr lang="en-US" b="1" dirty="0"/>
              <a:t>single stream </a:t>
            </a:r>
            <a:r>
              <a:rPr lang="en-US" dirty="0"/>
              <a:t>of fuel </a:t>
            </a:r>
            <a:r>
              <a:rPr lang="en-US" i="1" dirty="0"/>
              <a:t>from the pump </a:t>
            </a:r>
            <a:r>
              <a:rPr lang="en-US" b="1" dirty="0"/>
              <a:t>into several streams</a:t>
            </a:r>
            <a:r>
              <a:rPr lang="en-US" dirty="0"/>
              <a:t>, </a:t>
            </a:r>
            <a:r>
              <a:rPr lang="en-US" b="1" dirty="0"/>
              <a:t>one for each combustor</a:t>
            </a:r>
            <a:r>
              <a:rPr lang="en-US" dirty="0"/>
              <a:t>. </a:t>
            </a:r>
          </a:p>
          <a:p>
            <a:pPr lvl="1"/>
            <a:r>
              <a:rPr lang="en-US" dirty="0"/>
              <a:t>It </a:t>
            </a:r>
            <a:r>
              <a:rPr lang="en-US" b="1" dirty="0"/>
              <a:t>consists </a:t>
            </a:r>
            <a:r>
              <a:rPr lang="en-US" dirty="0"/>
              <a:t>of a </a:t>
            </a:r>
            <a:r>
              <a:rPr lang="en-US" b="1" dirty="0"/>
              <a:t>number of matched high volumetric efficiency positive displacement gear pumps</a:t>
            </a:r>
            <a:r>
              <a:rPr lang="en-US" dirty="0"/>
              <a:t>, again </a:t>
            </a:r>
            <a:r>
              <a:rPr lang="en-US" b="1" dirty="0"/>
              <a:t>one per combustor</a:t>
            </a:r>
            <a:r>
              <a:rPr lang="en-US" dirty="0"/>
              <a:t>. </a:t>
            </a:r>
          </a:p>
          <a:p>
            <a:pPr lvl="1"/>
            <a:r>
              <a:rPr lang="en-US" dirty="0"/>
              <a:t>Is </a:t>
            </a:r>
            <a:r>
              <a:rPr lang="en-US" b="1" dirty="0"/>
              <a:t>driven by the small pressure differential between the inlet and outlet.</a:t>
            </a:r>
            <a:r>
              <a:rPr lang="en-US" dirty="0"/>
              <a:t> </a:t>
            </a:r>
          </a:p>
          <a:p>
            <a:r>
              <a:rPr lang="en-US" dirty="0"/>
              <a:t>The </a:t>
            </a:r>
            <a:r>
              <a:rPr lang="en-US" b="1" dirty="0"/>
              <a:t>gear pumps </a:t>
            </a:r>
            <a:r>
              <a:rPr lang="en-US" dirty="0"/>
              <a:t>are </a:t>
            </a:r>
            <a:r>
              <a:rPr lang="en-US" b="1" dirty="0"/>
              <a:t>mechanically connected </a:t>
            </a:r>
            <a:r>
              <a:rPr lang="en-US" i="1" dirty="0"/>
              <a:t>so that they </a:t>
            </a:r>
            <a:r>
              <a:rPr lang="en-US" b="1" dirty="0"/>
              <a:t>all run at the same speed</a:t>
            </a:r>
          </a:p>
          <a:p>
            <a:pPr lvl="1"/>
            <a:r>
              <a:rPr lang="en-US" dirty="0"/>
              <a:t>Making the </a:t>
            </a:r>
            <a:r>
              <a:rPr lang="en-US" b="1" dirty="0"/>
              <a:t>discharge flow from each pump equal</a:t>
            </a:r>
            <a:r>
              <a:rPr lang="en-US" dirty="0"/>
              <a:t>.  </a:t>
            </a:r>
          </a:p>
          <a:p>
            <a:r>
              <a:rPr lang="en-US" b="1" dirty="0"/>
              <a:t>Fuel flow </a:t>
            </a:r>
            <a:r>
              <a:rPr lang="en-US" dirty="0"/>
              <a:t>is </a:t>
            </a:r>
            <a:r>
              <a:rPr lang="en-US" b="1" dirty="0"/>
              <a:t>represented by </a:t>
            </a:r>
            <a:r>
              <a:rPr lang="en-US" dirty="0"/>
              <a:t>the </a:t>
            </a:r>
            <a:r>
              <a:rPr lang="en-US" b="1" dirty="0"/>
              <a:t>output from </a:t>
            </a:r>
            <a:r>
              <a:rPr lang="en-US" dirty="0"/>
              <a:t>the</a:t>
            </a:r>
            <a:r>
              <a:rPr lang="en-US" b="1" dirty="0"/>
              <a:t> flow divider magnetic pickups (77FD–1, –2 &amp; –3)</a:t>
            </a:r>
            <a:r>
              <a:rPr lang="en-US" dirty="0"/>
              <a:t>. </a:t>
            </a:r>
          </a:p>
          <a:p>
            <a:pPr lvl="1"/>
            <a:r>
              <a:rPr lang="en-US" dirty="0"/>
              <a:t>These are </a:t>
            </a:r>
            <a:r>
              <a:rPr lang="en-US" b="1" dirty="0"/>
              <a:t>non–contacting magnetic pickups</a:t>
            </a:r>
            <a:r>
              <a:rPr lang="en-US" dirty="0"/>
              <a:t>, which give </a:t>
            </a:r>
            <a:r>
              <a:rPr lang="en-US" b="1" dirty="0"/>
              <a:t>a pulse signal frequency proportional to flow divider speed</a:t>
            </a:r>
            <a:r>
              <a:rPr lang="en-US" dirty="0"/>
              <a:t>, which is </a:t>
            </a:r>
            <a:r>
              <a:rPr lang="en-US" b="1" dirty="0"/>
              <a:t>proportional to the fuel flow delivered to the combustion chambers</a:t>
            </a:r>
            <a:r>
              <a:rPr lang="en-US" dirty="0"/>
              <a:t>.</a:t>
            </a:r>
          </a:p>
        </p:txBody>
      </p:sp>
    </p:spTree>
    <p:extLst>
      <p:ext uri="{BB962C8B-B14F-4D97-AF65-F5344CB8AC3E}">
        <p14:creationId xmlns:p14="http://schemas.microsoft.com/office/powerpoint/2010/main" val="25164564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8B43-7873-7E5C-E4C7-5A38037360BD}"/>
              </a:ext>
            </a:extLst>
          </p:cNvPr>
          <p:cNvSpPr>
            <a:spLocks noGrp="1"/>
          </p:cNvSpPr>
          <p:nvPr>
            <p:ph type="title"/>
          </p:nvPr>
        </p:nvSpPr>
        <p:spPr/>
        <p:txBody>
          <a:bodyPr/>
          <a:lstStyle/>
          <a:p>
            <a:r>
              <a:rPr lang="en-US" dirty="0"/>
              <a:t>Liquid Fuel Control [</a:t>
            </a:r>
            <a:r>
              <a:rPr lang="en-US" dirty="0" err="1"/>
              <a:t>conti</a:t>
            </a:r>
            <a:r>
              <a:rPr lang="en-US" dirty="0"/>
              <a:t>.]</a:t>
            </a:r>
          </a:p>
        </p:txBody>
      </p:sp>
      <p:sp>
        <p:nvSpPr>
          <p:cNvPr id="3" name="Content Placeholder 2">
            <a:extLst>
              <a:ext uri="{FF2B5EF4-FFF2-40B4-BE49-F238E27FC236}">
                <a16:creationId xmlns:a16="http://schemas.microsoft.com/office/drawing/2014/main" id="{8B900FA2-0A03-996E-D6B7-A32B99833B4D}"/>
              </a:ext>
            </a:extLst>
          </p:cNvPr>
          <p:cNvSpPr>
            <a:spLocks noGrp="1"/>
          </p:cNvSpPr>
          <p:nvPr>
            <p:ph idx="1"/>
          </p:nvPr>
        </p:nvSpPr>
        <p:spPr/>
        <p:txBody>
          <a:bodyPr/>
          <a:lstStyle/>
          <a:p>
            <a:r>
              <a:rPr lang="en-US" dirty="0"/>
              <a:t>The </a:t>
            </a:r>
            <a:r>
              <a:rPr lang="en-US" b="1" dirty="0"/>
              <a:t>TSVO card receives</a:t>
            </a:r>
            <a:r>
              <a:rPr lang="en-US" dirty="0"/>
              <a:t> the </a:t>
            </a:r>
            <a:r>
              <a:rPr lang="en-US" b="1" dirty="0"/>
              <a:t>pulse rate signals from 77FD–1, –2, and –3</a:t>
            </a:r>
            <a:r>
              <a:rPr lang="en-US" dirty="0"/>
              <a:t> and </a:t>
            </a:r>
            <a:r>
              <a:rPr lang="en-US" b="1" dirty="0"/>
              <a:t>outputs an analog signal </a:t>
            </a:r>
            <a:r>
              <a:rPr lang="en-US" dirty="0"/>
              <a:t>which is </a:t>
            </a:r>
            <a:r>
              <a:rPr lang="en-US" b="1" dirty="0"/>
              <a:t>proportional to</a:t>
            </a:r>
            <a:r>
              <a:rPr lang="en-US" dirty="0"/>
              <a:t> the </a:t>
            </a:r>
            <a:r>
              <a:rPr lang="en-US" b="1" dirty="0"/>
              <a:t>pulse rate input.</a:t>
            </a:r>
            <a:r>
              <a:rPr lang="en-US" dirty="0"/>
              <a:t> </a:t>
            </a:r>
          </a:p>
          <a:p>
            <a:r>
              <a:rPr lang="en-US" dirty="0"/>
              <a:t>The </a:t>
            </a:r>
            <a:r>
              <a:rPr lang="en-US" b="1" dirty="0"/>
              <a:t>VSVO card modulates </a:t>
            </a:r>
            <a:r>
              <a:rPr lang="en-US" b="1" dirty="0" err="1"/>
              <a:t>servovalve</a:t>
            </a:r>
            <a:r>
              <a:rPr lang="en-US" b="1" dirty="0"/>
              <a:t> 65FP based on inputs</a:t>
            </a:r>
            <a:r>
              <a:rPr lang="en-US" dirty="0"/>
              <a:t> of </a:t>
            </a:r>
          </a:p>
          <a:p>
            <a:pPr lvl="1"/>
            <a:r>
              <a:rPr lang="en-US" dirty="0"/>
              <a:t>Turbine speed </a:t>
            </a:r>
          </a:p>
          <a:p>
            <a:pPr lvl="1"/>
            <a:r>
              <a:rPr lang="en-US" dirty="0"/>
              <a:t>FSR1 (called–for liquid fuel flow), and </a:t>
            </a:r>
          </a:p>
          <a:p>
            <a:pPr lvl="1"/>
            <a:r>
              <a:rPr lang="en-US" dirty="0"/>
              <a:t>Flow divider speed (FQ1).</a:t>
            </a:r>
          </a:p>
        </p:txBody>
      </p:sp>
    </p:spTree>
    <p:extLst>
      <p:ext uri="{BB962C8B-B14F-4D97-AF65-F5344CB8AC3E}">
        <p14:creationId xmlns:p14="http://schemas.microsoft.com/office/powerpoint/2010/main" val="2232542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D35E-C34E-C2E6-B8A2-2ECBF4C32487}"/>
              </a:ext>
            </a:extLst>
          </p:cNvPr>
          <p:cNvSpPr>
            <a:spLocks noGrp="1"/>
          </p:cNvSpPr>
          <p:nvPr>
            <p:ph type="title"/>
          </p:nvPr>
        </p:nvSpPr>
        <p:spPr/>
        <p:txBody>
          <a:bodyPr/>
          <a:lstStyle/>
          <a:p>
            <a:r>
              <a:rPr lang="en-US" dirty="0"/>
              <a:t>Fuel Oil Control – Software</a:t>
            </a:r>
          </a:p>
        </p:txBody>
      </p:sp>
      <p:sp>
        <p:nvSpPr>
          <p:cNvPr id="3" name="Content Placeholder 2">
            <a:extLst>
              <a:ext uri="{FF2B5EF4-FFF2-40B4-BE49-F238E27FC236}">
                <a16:creationId xmlns:a16="http://schemas.microsoft.com/office/drawing/2014/main" id="{04082E72-1F98-7C7D-80E8-5EEB4761ED61}"/>
              </a:ext>
            </a:extLst>
          </p:cNvPr>
          <p:cNvSpPr>
            <a:spLocks noGrp="1"/>
          </p:cNvSpPr>
          <p:nvPr>
            <p:ph idx="1"/>
          </p:nvPr>
        </p:nvSpPr>
        <p:spPr/>
        <p:txBody>
          <a:bodyPr>
            <a:normAutofit/>
          </a:bodyPr>
          <a:lstStyle/>
          <a:p>
            <a:r>
              <a:rPr lang="en-US" dirty="0"/>
              <a:t>When the turbine is </a:t>
            </a:r>
            <a:r>
              <a:rPr lang="en-US" b="1" dirty="0"/>
              <a:t>run on liquid fuel oil</a:t>
            </a:r>
            <a:r>
              <a:rPr lang="en-US" dirty="0"/>
              <a:t>, the </a:t>
            </a:r>
            <a:r>
              <a:rPr lang="en-US" b="1" dirty="0"/>
              <a:t>control system checks the </a:t>
            </a:r>
            <a:r>
              <a:rPr lang="en-US" b="1" dirty="0" err="1"/>
              <a:t>permissives</a:t>
            </a:r>
            <a:r>
              <a:rPr lang="en-US" b="1" dirty="0"/>
              <a:t> L4 and L20FLX </a:t>
            </a:r>
            <a:r>
              <a:rPr lang="en-US" dirty="0"/>
              <a:t>and </a:t>
            </a:r>
            <a:r>
              <a:rPr lang="en-US" b="1" dirty="0"/>
              <a:t>does not allow FSR1 to close the bypass valve unless they are ‘true’</a:t>
            </a:r>
            <a:r>
              <a:rPr lang="en-US" dirty="0"/>
              <a:t> (</a:t>
            </a:r>
            <a:r>
              <a:rPr lang="en-US" b="1" dirty="0"/>
              <a:t>closing</a:t>
            </a:r>
            <a:r>
              <a:rPr lang="en-US" dirty="0"/>
              <a:t> the bypass valve</a:t>
            </a:r>
            <a:r>
              <a:rPr lang="en-US" b="1" dirty="0"/>
              <a:t> sends fuel to the combustors</a:t>
            </a:r>
            <a:r>
              <a:rPr lang="en-US" dirty="0"/>
              <a:t>). </a:t>
            </a:r>
          </a:p>
          <a:p>
            <a:r>
              <a:rPr lang="en-US" dirty="0"/>
              <a:t>The </a:t>
            </a:r>
            <a:r>
              <a:rPr lang="en-US" b="1" dirty="0"/>
              <a:t>L4 permissive </a:t>
            </a:r>
            <a:r>
              <a:rPr lang="en-US" dirty="0"/>
              <a:t>comes </a:t>
            </a:r>
            <a:r>
              <a:rPr lang="en-US" b="1" dirty="0"/>
              <a:t>from</a:t>
            </a:r>
            <a:r>
              <a:rPr lang="en-US" dirty="0"/>
              <a:t> the </a:t>
            </a:r>
            <a:r>
              <a:rPr lang="en-US" b="1" dirty="0"/>
              <a:t>Master Protective System </a:t>
            </a:r>
            <a:r>
              <a:rPr lang="en-US" dirty="0"/>
              <a:t>and </a:t>
            </a:r>
            <a:r>
              <a:rPr lang="en-US" b="1" dirty="0"/>
              <a:t>L20FLX becomes ‘true’</a:t>
            </a:r>
            <a:r>
              <a:rPr lang="en-US" dirty="0"/>
              <a:t> after the </a:t>
            </a:r>
            <a:r>
              <a:rPr lang="en-US" b="1" dirty="0"/>
              <a:t>turbine vent timer times out.</a:t>
            </a:r>
            <a:r>
              <a:rPr lang="en-US" dirty="0"/>
              <a:t> </a:t>
            </a:r>
          </a:p>
          <a:p>
            <a:pPr lvl="1"/>
            <a:r>
              <a:rPr lang="en-US" dirty="0"/>
              <a:t>These signals </a:t>
            </a:r>
            <a:r>
              <a:rPr lang="en-US" b="1" dirty="0"/>
              <a:t>control the opening and closing of the fuel oil stop valve</a:t>
            </a:r>
            <a:r>
              <a:rPr lang="en-US" dirty="0"/>
              <a:t>.</a:t>
            </a:r>
          </a:p>
        </p:txBody>
      </p:sp>
    </p:spTree>
    <p:extLst>
      <p:ext uri="{BB962C8B-B14F-4D97-AF65-F5344CB8AC3E}">
        <p14:creationId xmlns:p14="http://schemas.microsoft.com/office/powerpoint/2010/main" val="2077787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D964-4CE1-4183-4580-01AAE2E35CD9}"/>
              </a:ext>
            </a:extLst>
          </p:cNvPr>
          <p:cNvSpPr>
            <a:spLocks noGrp="1"/>
          </p:cNvSpPr>
          <p:nvPr>
            <p:ph type="title"/>
          </p:nvPr>
        </p:nvSpPr>
        <p:spPr/>
        <p:txBody>
          <a:bodyPr/>
          <a:lstStyle/>
          <a:p>
            <a:r>
              <a:rPr lang="en-US" dirty="0"/>
              <a:t>Fuel Oil Control – Software [</a:t>
            </a:r>
            <a:r>
              <a:rPr lang="en-US" dirty="0" err="1"/>
              <a:t>conti</a:t>
            </a:r>
            <a:r>
              <a:rPr lang="en-US" dirty="0"/>
              <a:t>.]</a:t>
            </a:r>
          </a:p>
        </p:txBody>
      </p:sp>
      <p:sp>
        <p:nvSpPr>
          <p:cNvPr id="3" name="Content Placeholder 2">
            <a:extLst>
              <a:ext uri="{FF2B5EF4-FFF2-40B4-BE49-F238E27FC236}">
                <a16:creationId xmlns:a16="http://schemas.microsoft.com/office/drawing/2014/main" id="{399227AC-F4FC-A5D4-A646-6381C7E5A146}"/>
              </a:ext>
            </a:extLst>
          </p:cNvPr>
          <p:cNvSpPr>
            <a:spLocks noGrp="1"/>
          </p:cNvSpPr>
          <p:nvPr>
            <p:ph idx="1"/>
          </p:nvPr>
        </p:nvSpPr>
        <p:spPr/>
        <p:txBody>
          <a:bodyPr>
            <a:normAutofit/>
          </a:bodyPr>
          <a:lstStyle/>
          <a:p>
            <a:r>
              <a:rPr lang="en-US" dirty="0"/>
              <a:t>The </a:t>
            </a:r>
            <a:r>
              <a:rPr lang="en-US" b="1" dirty="0"/>
              <a:t>FSR signal </a:t>
            </a:r>
            <a:r>
              <a:rPr lang="en-US" i="1" dirty="0"/>
              <a:t>from the controlling system </a:t>
            </a:r>
            <a:r>
              <a:rPr lang="en-US" b="1" dirty="0"/>
              <a:t>goes</a:t>
            </a:r>
            <a:r>
              <a:rPr lang="en-US" dirty="0"/>
              <a:t> through the </a:t>
            </a:r>
            <a:r>
              <a:rPr lang="en-US" b="1" dirty="0"/>
              <a:t>fuel splitter</a:t>
            </a:r>
            <a:r>
              <a:rPr lang="en-US" dirty="0"/>
              <a:t> </a:t>
            </a:r>
            <a:r>
              <a:rPr lang="en-US" b="1" dirty="0"/>
              <a:t>where</a:t>
            </a:r>
            <a:r>
              <a:rPr lang="en-US" dirty="0"/>
              <a:t> the </a:t>
            </a:r>
            <a:r>
              <a:rPr lang="en-US" b="1" dirty="0"/>
              <a:t>liquid fuel requirement becomes FSR1</a:t>
            </a:r>
            <a:r>
              <a:rPr lang="en-US" dirty="0"/>
              <a:t>. </a:t>
            </a:r>
          </a:p>
          <a:p>
            <a:r>
              <a:rPr lang="en-US" dirty="0"/>
              <a:t>The </a:t>
            </a:r>
            <a:r>
              <a:rPr lang="en-US" b="1" dirty="0"/>
              <a:t>FSR1 </a:t>
            </a:r>
            <a:r>
              <a:rPr lang="en-US" dirty="0"/>
              <a:t>signal is </a:t>
            </a:r>
            <a:r>
              <a:rPr lang="en-US" b="1" dirty="0"/>
              <a:t>multiplied by TNH</a:t>
            </a:r>
            <a:r>
              <a:rPr lang="en-US" dirty="0"/>
              <a:t>, so </a:t>
            </a:r>
            <a:r>
              <a:rPr lang="en-US" b="1" dirty="0"/>
              <a:t>fuel flow becomes a function of speed</a:t>
            </a:r>
            <a:r>
              <a:rPr lang="en-US" dirty="0"/>
              <a:t> – an </a:t>
            </a:r>
            <a:r>
              <a:rPr lang="en-US" b="1" dirty="0"/>
              <a:t>important feature</a:t>
            </a:r>
            <a:r>
              <a:rPr lang="en-US" dirty="0"/>
              <a:t>, particularly </a:t>
            </a:r>
            <a:r>
              <a:rPr lang="en-US" b="1" dirty="0"/>
              <a:t>while the unit is starting. </a:t>
            </a:r>
          </a:p>
          <a:p>
            <a:pPr lvl="1"/>
            <a:r>
              <a:rPr lang="en-US" dirty="0"/>
              <a:t>This enables the system to </a:t>
            </a:r>
            <a:r>
              <a:rPr lang="en-US" b="1" dirty="0"/>
              <a:t>have better resolution at </a:t>
            </a:r>
            <a:r>
              <a:rPr lang="en-US" dirty="0"/>
              <a:t>the </a:t>
            </a:r>
            <a:r>
              <a:rPr lang="en-US" b="1" dirty="0"/>
              <a:t>lower, more critical speeds where air flow is very low</a:t>
            </a:r>
            <a:r>
              <a:rPr lang="en-US" dirty="0"/>
              <a:t>. </a:t>
            </a:r>
          </a:p>
          <a:p>
            <a:pPr lvl="1"/>
            <a:r>
              <a:rPr lang="en-US" dirty="0"/>
              <a:t>This </a:t>
            </a:r>
            <a:r>
              <a:rPr lang="en-US" b="1" dirty="0"/>
              <a:t>produces</a:t>
            </a:r>
            <a:r>
              <a:rPr lang="en-US" dirty="0"/>
              <a:t> the </a:t>
            </a:r>
            <a:r>
              <a:rPr lang="en-US" b="1" dirty="0"/>
              <a:t>FQROUT signal</a:t>
            </a:r>
            <a:r>
              <a:rPr lang="en-US" dirty="0"/>
              <a:t>, which is the </a:t>
            </a:r>
            <a:r>
              <a:rPr lang="en-US" b="1" dirty="0"/>
              <a:t>digital liquid fuel flow command</a:t>
            </a:r>
            <a:r>
              <a:rPr lang="en-US" dirty="0"/>
              <a:t>. </a:t>
            </a:r>
            <a:r>
              <a:rPr lang="en-US" b="1" dirty="0"/>
              <a:t>At full speed TNH does not change</a:t>
            </a:r>
            <a:r>
              <a:rPr lang="en-US" dirty="0"/>
              <a:t>, therefore </a:t>
            </a:r>
            <a:r>
              <a:rPr lang="en-US" b="1" dirty="0"/>
              <a:t>FQROUT is directly proportional to FSR</a:t>
            </a:r>
            <a:r>
              <a:rPr lang="en-US" dirty="0"/>
              <a:t>.</a:t>
            </a:r>
          </a:p>
        </p:txBody>
      </p:sp>
    </p:spTree>
    <p:extLst>
      <p:ext uri="{BB962C8B-B14F-4D97-AF65-F5344CB8AC3E}">
        <p14:creationId xmlns:p14="http://schemas.microsoft.com/office/powerpoint/2010/main" val="1144341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E3FA-71AF-152C-0ADF-C1F378124BD3}"/>
              </a:ext>
            </a:extLst>
          </p:cNvPr>
          <p:cNvSpPr>
            <a:spLocks noGrp="1"/>
          </p:cNvSpPr>
          <p:nvPr>
            <p:ph type="title"/>
          </p:nvPr>
        </p:nvSpPr>
        <p:spPr/>
        <p:txBody>
          <a:bodyPr/>
          <a:lstStyle/>
          <a:p>
            <a:r>
              <a:rPr lang="en-US" dirty="0"/>
              <a:t>Fuel Oil Control – Software [</a:t>
            </a:r>
            <a:r>
              <a:rPr lang="en-US" dirty="0" err="1"/>
              <a:t>conti</a:t>
            </a:r>
            <a:r>
              <a:rPr lang="en-US" dirty="0"/>
              <a:t>.]</a:t>
            </a:r>
          </a:p>
        </p:txBody>
      </p:sp>
      <p:sp>
        <p:nvSpPr>
          <p:cNvPr id="3" name="Content Placeholder 2">
            <a:extLst>
              <a:ext uri="{FF2B5EF4-FFF2-40B4-BE49-F238E27FC236}">
                <a16:creationId xmlns:a16="http://schemas.microsoft.com/office/drawing/2014/main" id="{1BAD2B8A-C4B0-8063-4A50-8D23DE90788B}"/>
              </a:ext>
            </a:extLst>
          </p:cNvPr>
          <p:cNvSpPr>
            <a:spLocks noGrp="1"/>
          </p:cNvSpPr>
          <p:nvPr>
            <p:ph idx="1"/>
          </p:nvPr>
        </p:nvSpPr>
        <p:spPr/>
        <p:txBody>
          <a:bodyPr>
            <a:normAutofit fontScale="92500" lnSpcReduction="10000"/>
          </a:bodyPr>
          <a:lstStyle/>
          <a:p>
            <a:r>
              <a:rPr lang="en-US" b="1" dirty="0"/>
              <a:t>FQROUT</a:t>
            </a:r>
            <a:r>
              <a:rPr lang="en-US" dirty="0"/>
              <a:t> then </a:t>
            </a:r>
            <a:r>
              <a:rPr lang="en-US" b="1" dirty="0"/>
              <a:t>goes to </a:t>
            </a:r>
            <a:r>
              <a:rPr lang="en-US" dirty="0"/>
              <a:t>the </a:t>
            </a:r>
            <a:r>
              <a:rPr lang="en-US" b="1" dirty="0"/>
              <a:t>VSVO card </a:t>
            </a:r>
            <a:r>
              <a:rPr lang="en-US" dirty="0"/>
              <a:t>where it is </a:t>
            </a:r>
            <a:r>
              <a:rPr lang="en-US" b="1" dirty="0"/>
              <a:t>changed to an analog signal</a:t>
            </a:r>
            <a:r>
              <a:rPr lang="en-US" dirty="0"/>
              <a:t> to be </a:t>
            </a:r>
            <a:r>
              <a:rPr lang="en-US" b="1" dirty="0"/>
              <a:t>compared to </a:t>
            </a:r>
            <a:r>
              <a:rPr lang="en-US" dirty="0"/>
              <a:t>the </a:t>
            </a:r>
            <a:r>
              <a:rPr lang="en-US" b="1" dirty="0"/>
              <a:t>feedback signal</a:t>
            </a:r>
            <a:r>
              <a:rPr lang="en-US" dirty="0"/>
              <a:t> </a:t>
            </a:r>
            <a:r>
              <a:rPr lang="en-US" b="1" dirty="0"/>
              <a:t>from </a:t>
            </a:r>
            <a:r>
              <a:rPr lang="en-US" dirty="0"/>
              <a:t>the </a:t>
            </a:r>
            <a:r>
              <a:rPr lang="en-US" b="1" dirty="0"/>
              <a:t>flow divider.</a:t>
            </a:r>
            <a:r>
              <a:rPr lang="en-US" dirty="0"/>
              <a:t> </a:t>
            </a:r>
          </a:p>
          <a:p>
            <a:r>
              <a:rPr lang="en-US" dirty="0"/>
              <a:t>As the fuel flows into the turbine, </a:t>
            </a:r>
            <a:r>
              <a:rPr lang="en-US" b="1" dirty="0"/>
              <a:t>speed sensors 77FD–1, –2, and –3 send a signal to</a:t>
            </a:r>
            <a:r>
              <a:rPr lang="en-US" dirty="0"/>
              <a:t> the </a:t>
            </a:r>
            <a:r>
              <a:rPr lang="en-US" b="1" dirty="0"/>
              <a:t>TSVO card</a:t>
            </a:r>
            <a:r>
              <a:rPr lang="en-US" dirty="0"/>
              <a:t>, which in turn </a:t>
            </a:r>
            <a:r>
              <a:rPr lang="en-US" b="1" dirty="0"/>
              <a:t>outputs </a:t>
            </a:r>
            <a:r>
              <a:rPr lang="en-US" dirty="0"/>
              <a:t>the f</a:t>
            </a:r>
            <a:r>
              <a:rPr lang="en-US" b="1" dirty="0"/>
              <a:t>uel flow rate signal (FQ1) to</a:t>
            </a:r>
            <a:r>
              <a:rPr lang="en-US" dirty="0"/>
              <a:t> the </a:t>
            </a:r>
            <a:r>
              <a:rPr lang="en-US" b="1" dirty="0"/>
              <a:t>VSVO card</a:t>
            </a:r>
            <a:r>
              <a:rPr lang="en-US" dirty="0"/>
              <a:t>. </a:t>
            </a:r>
          </a:p>
          <a:p>
            <a:r>
              <a:rPr lang="en-US" dirty="0"/>
              <a:t>When the </a:t>
            </a:r>
            <a:r>
              <a:rPr lang="en-US" b="1" dirty="0"/>
              <a:t>fuel flow rate is equal to the called– for rate </a:t>
            </a:r>
            <a:r>
              <a:rPr lang="en-US" dirty="0"/>
              <a:t>(</a:t>
            </a:r>
            <a:r>
              <a:rPr lang="en-US" b="1" dirty="0"/>
              <a:t>FQ1 = FSR1</a:t>
            </a:r>
            <a:r>
              <a:rPr lang="en-US" dirty="0"/>
              <a:t>) </a:t>
            </a:r>
          </a:p>
          <a:p>
            <a:pPr lvl="1"/>
            <a:r>
              <a:rPr lang="en-US" dirty="0"/>
              <a:t>The </a:t>
            </a:r>
            <a:r>
              <a:rPr lang="en-US" b="1" dirty="0" err="1"/>
              <a:t>servovalve</a:t>
            </a:r>
            <a:r>
              <a:rPr lang="en-US" b="1" dirty="0"/>
              <a:t> 65FP </a:t>
            </a:r>
            <a:r>
              <a:rPr lang="en-US" dirty="0"/>
              <a:t>is moved to the </a:t>
            </a:r>
            <a:r>
              <a:rPr lang="en-US" b="1" dirty="0"/>
              <a:t>null position</a:t>
            </a:r>
            <a:r>
              <a:rPr lang="en-US" dirty="0"/>
              <a:t> and </a:t>
            </a:r>
          </a:p>
          <a:p>
            <a:pPr lvl="1"/>
            <a:r>
              <a:rPr lang="en-US" dirty="0"/>
              <a:t>The </a:t>
            </a:r>
            <a:r>
              <a:rPr lang="en-US" b="1" dirty="0"/>
              <a:t>bypass valve remains “stationary” until some input to the system changes. </a:t>
            </a:r>
          </a:p>
          <a:p>
            <a:r>
              <a:rPr lang="en-US" b="1" dirty="0"/>
              <a:t>If</a:t>
            </a:r>
            <a:r>
              <a:rPr lang="en-US" dirty="0"/>
              <a:t> the </a:t>
            </a:r>
            <a:r>
              <a:rPr lang="en-US" b="1" dirty="0"/>
              <a:t>feedback is in error with FQROUT</a:t>
            </a:r>
            <a:r>
              <a:rPr lang="en-US" dirty="0"/>
              <a:t>, the </a:t>
            </a:r>
            <a:r>
              <a:rPr lang="en-US" b="1" dirty="0"/>
              <a:t>operational amplifier </a:t>
            </a:r>
            <a:r>
              <a:rPr lang="en-US" dirty="0"/>
              <a:t>on the </a:t>
            </a:r>
            <a:r>
              <a:rPr lang="en-US" b="1" dirty="0"/>
              <a:t>VSVO card </a:t>
            </a:r>
            <a:r>
              <a:rPr lang="en-US" dirty="0"/>
              <a:t>will </a:t>
            </a:r>
            <a:r>
              <a:rPr lang="en-US" b="1" dirty="0"/>
              <a:t>change</a:t>
            </a:r>
            <a:r>
              <a:rPr lang="en-US" dirty="0"/>
              <a:t> the </a:t>
            </a:r>
            <a:r>
              <a:rPr lang="en-US" b="1" dirty="0"/>
              <a:t>signal to </a:t>
            </a:r>
            <a:r>
              <a:rPr lang="en-US" b="1" dirty="0" err="1"/>
              <a:t>servovalve</a:t>
            </a:r>
            <a:r>
              <a:rPr lang="en-US" b="1" dirty="0"/>
              <a:t> 65FP </a:t>
            </a:r>
            <a:r>
              <a:rPr lang="en-US" dirty="0"/>
              <a:t>to </a:t>
            </a:r>
            <a:r>
              <a:rPr lang="en-US" b="1" dirty="0"/>
              <a:t>drive the bypass valve in a direction to decrease the error.</a:t>
            </a:r>
          </a:p>
        </p:txBody>
      </p:sp>
    </p:spTree>
    <p:extLst>
      <p:ext uri="{BB962C8B-B14F-4D97-AF65-F5344CB8AC3E}">
        <p14:creationId xmlns:p14="http://schemas.microsoft.com/office/powerpoint/2010/main" val="13568414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03AC-C360-0835-B0D2-1AF9C98B2438}"/>
              </a:ext>
            </a:extLst>
          </p:cNvPr>
          <p:cNvSpPr>
            <a:spLocks noGrp="1"/>
          </p:cNvSpPr>
          <p:nvPr>
            <p:ph type="title"/>
          </p:nvPr>
        </p:nvSpPr>
        <p:spPr/>
        <p:txBody>
          <a:bodyPr/>
          <a:lstStyle/>
          <a:p>
            <a:r>
              <a:rPr lang="en-US" dirty="0"/>
              <a:t>Fuel Oil Control – Software [</a:t>
            </a:r>
            <a:r>
              <a:rPr lang="en-US" dirty="0" err="1"/>
              <a:t>conti</a:t>
            </a:r>
            <a:r>
              <a:rPr lang="en-US" dirty="0"/>
              <a:t>.]</a:t>
            </a:r>
          </a:p>
        </p:txBody>
      </p:sp>
      <p:sp>
        <p:nvSpPr>
          <p:cNvPr id="3" name="Content Placeholder 2">
            <a:extLst>
              <a:ext uri="{FF2B5EF4-FFF2-40B4-BE49-F238E27FC236}">
                <a16:creationId xmlns:a16="http://schemas.microsoft.com/office/drawing/2014/main" id="{A129FE40-299A-DCB2-40D3-81005DBF99F1}"/>
              </a:ext>
            </a:extLst>
          </p:cNvPr>
          <p:cNvSpPr>
            <a:spLocks noGrp="1"/>
          </p:cNvSpPr>
          <p:nvPr>
            <p:ph idx="1"/>
          </p:nvPr>
        </p:nvSpPr>
        <p:spPr/>
        <p:txBody>
          <a:bodyPr>
            <a:normAutofit fontScale="92500" lnSpcReduction="10000"/>
          </a:bodyPr>
          <a:lstStyle/>
          <a:p>
            <a:r>
              <a:rPr lang="en-US" dirty="0"/>
              <a:t>The </a:t>
            </a:r>
            <a:r>
              <a:rPr lang="en-US" b="1" dirty="0"/>
              <a:t>flow divider feedback signal </a:t>
            </a:r>
          </a:p>
          <a:p>
            <a:pPr lvl="1"/>
            <a:r>
              <a:rPr lang="en-US" dirty="0"/>
              <a:t>Is </a:t>
            </a:r>
            <a:r>
              <a:rPr lang="en-US" b="1" dirty="0"/>
              <a:t>also</a:t>
            </a:r>
            <a:r>
              <a:rPr lang="en-US" dirty="0"/>
              <a:t> </a:t>
            </a:r>
            <a:r>
              <a:rPr lang="en-US" b="1" dirty="0"/>
              <a:t>used for system checks</a:t>
            </a:r>
            <a:r>
              <a:rPr lang="en-US" dirty="0"/>
              <a:t>. </a:t>
            </a:r>
          </a:p>
          <a:p>
            <a:pPr lvl="1"/>
            <a:r>
              <a:rPr lang="en-US" dirty="0"/>
              <a:t>Is an </a:t>
            </a:r>
            <a:r>
              <a:rPr lang="en-US" b="1" dirty="0"/>
              <a:t>analog signal </a:t>
            </a:r>
            <a:r>
              <a:rPr lang="en-US" dirty="0"/>
              <a:t>is </a:t>
            </a:r>
            <a:r>
              <a:rPr lang="en-US" b="1" dirty="0"/>
              <a:t>converted to digital counts</a:t>
            </a:r>
            <a:r>
              <a:rPr lang="en-US" dirty="0"/>
              <a:t> and is </a:t>
            </a:r>
            <a:r>
              <a:rPr lang="en-US" b="1" dirty="0"/>
              <a:t>used in the controller’s software</a:t>
            </a:r>
            <a:r>
              <a:rPr lang="en-US" dirty="0"/>
              <a:t> </a:t>
            </a:r>
          </a:p>
          <a:p>
            <a:pPr lvl="2"/>
            <a:r>
              <a:rPr lang="en-US" dirty="0"/>
              <a:t>To </a:t>
            </a:r>
            <a:r>
              <a:rPr lang="en-US" b="1" dirty="0"/>
              <a:t>compare to certain limits</a:t>
            </a:r>
            <a:r>
              <a:rPr lang="en-US" dirty="0"/>
              <a:t> as well as </a:t>
            </a:r>
          </a:p>
          <a:p>
            <a:pPr lvl="2"/>
            <a:r>
              <a:rPr lang="en-US" dirty="0"/>
              <a:t>To </a:t>
            </a:r>
            <a:r>
              <a:rPr lang="en-US" b="1" dirty="0"/>
              <a:t>display fuel flow on </a:t>
            </a:r>
            <a:r>
              <a:rPr lang="en-US" dirty="0"/>
              <a:t>the </a:t>
            </a:r>
            <a:r>
              <a:rPr lang="en-US" b="1" dirty="0"/>
              <a:t>&lt;HMI&gt;. </a:t>
            </a:r>
          </a:p>
          <a:p>
            <a:r>
              <a:rPr lang="en-US" dirty="0"/>
              <a:t>The checks made are as follows:</a:t>
            </a:r>
          </a:p>
          <a:p>
            <a:pPr lvl="1"/>
            <a:r>
              <a:rPr lang="en-US" dirty="0"/>
              <a:t>L60FFLH:Excessive fuel flow on start–up</a:t>
            </a:r>
          </a:p>
          <a:p>
            <a:pPr lvl="1"/>
            <a:r>
              <a:rPr lang="en-US" dirty="0"/>
              <a:t>L3LFLT1:Loss of LVDT position feedback</a:t>
            </a:r>
          </a:p>
          <a:p>
            <a:pPr lvl="1"/>
            <a:r>
              <a:rPr lang="en-US" dirty="0"/>
              <a:t>L3LFBSQ:Bypass valve is not fully open when the stop valve is closed.</a:t>
            </a:r>
          </a:p>
          <a:p>
            <a:pPr lvl="1"/>
            <a:r>
              <a:rPr lang="en-US" dirty="0"/>
              <a:t>L3LFBSC:Servo current is detected when the stop valve is closed.</a:t>
            </a:r>
          </a:p>
          <a:p>
            <a:pPr lvl="1"/>
            <a:r>
              <a:rPr lang="en-US" dirty="0"/>
              <a:t>L3LFT:Loss of flow divider feedback</a:t>
            </a:r>
          </a:p>
        </p:txBody>
      </p:sp>
    </p:spTree>
    <p:extLst>
      <p:ext uri="{BB962C8B-B14F-4D97-AF65-F5344CB8AC3E}">
        <p14:creationId xmlns:p14="http://schemas.microsoft.com/office/powerpoint/2010/main" val="1017266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EA61-D4F4-E8CD-2A19-9D18263B2906}"/>
              </a:ext>
            </a:extLst>
          </p:cNvPr>
          <p:cNvSpPr>
            <a:spLocks noGrp="1"/>
          </p:cNvSpPr>
          <p:nvPr>
            <p:ph type="title"/>
          </p:nvPr>
        </p:nvSpPr>
        <p:spPr/>
        <p:txBody>
          <a:bodyPr/>
          <a:lstStyle/>
          <a:p>
            <a:r>
              <a:rPr lang="en-US" dirty="0"/>
              <a:t>Fuel Oil Control – Software [</a:t>
            </a:r>
            <a:r>
              <a:rPr lang="en-US" dirty="0" err="1"/>
              <a:t>conti</a:t>
            </a:r>
            <a:r>
              <a:rPr lang="en-US" dirty="0"/>
              <a:t>.]</a:t>
            </a:r>
          </a:p>
        </p:txBody>
      </p:sp>
      <p:sp>
        <p:nvSpPr>
          <p:cNvPr id="3" name="Content Placeholder 2">
            <a:extLst>
              <a:ext uri="{FF2B5EF4-FFF2-40B4-BE49-F238E27FC236}">
                <a16:creationId xmlns:a16="http://schemas.microsoft.com/office/drawing/2014/main" id="{4B98E323-9FF2-ABC3-120A-DC0B172EF2F2}"/>
              </a:ext>
            </a:extLst>
          </p:cNvPr>
          <p:cNvSpPr>
            <a:spLocks noGrp="1"/>
          </p:cNvSpPr>
          <p:nvPr>
            <p:ph idx="1"/>
          </p:nvPr>
        </p:nvSpPr>
        <p:spPr/>
        <p:txBody>
          <a:bodyPr/>
          <a:lstStyle/>
          <a:p>
            <a:r>
              <a:rPr lang="en-US" dirty="0"/>
              <a:t>If </a:t>
            </a:r>
            <a:r>
              <a:rPr lang="en-US" b="1" dirty="0"/>
              <a:t>L60FFLH</a:t>
            </a:r>
            <a:r>
              <a:rPr lang="en-US" dirty="0"/>
              <a:t> (Excessive fuel flow on start–up check) is </a:t>
            </a:r>
            <a:r>
              <a:rPr lang="en-US" b="1" dirty="0"/>
              <a:t>true for </a:t>
            </a:r>
            <a:r>
              <a:rPr lang="en-US" dirty="0"/>
              <a:t>a </a:t>
            </a:r>
            <a:r>
              <a:rPr lang="en-US" b="1" dirty="0"/>
              <a:t>specified time period </a:t>
            </a:r>
            <a:r>
              <a:rPr lang="en-US" dirty="0"/>
              <a:t>(nominally </a:t>
            </a:r>
            <a:r>
              <a:rPr lang="en-US" b="1" dirty="0"/>
              <a:t>2 seconds</a:t>
            </a:r>
            <a:r>
              <a:rPr lang="en-US" dirty="0"/>
              <a:t>), the </a:t>
            </a:r>
            <a:r>
              <a:rPr lang="en-US" b="1" dirty="0"/>
              <a:t>unit will trip</a:t>
            </a:r>
          </a:p>
          <a:p>
            <a:r>
              <a:rPr lang="en-US" b="1" dirty="0"/>
              <a:t>if L3LFLT1 </a:t>
            </a:r>
            <a:r>
              <a:rPr lang="en-US" dirty="0"/>
              <a:t>(Loss of LVDT position feedback) </a:t>
            </a:r>
            <a:r>
              <a:rPr lang="en-US" b="1" dirty="0"/>
              <a:t>through L3LFT </a:t>
            </a:r>
            <a:r>
              <a:rPr lang="en-US" dirty="0"/>
              <a:t>(Loss of flow divider feedback) are </a:t>
            </a:r>
            <a:r>
              <a:rPr lang="en-US" b="1" dirty="0"/>
              <a:t>true</a:t>
            </a:r>
            <a:r>
              <a:rPr lang="en-US" dirty="0"/>
              <a:t>, these faults will </a:t>
            </a:r>
            <a:r>
              <a:rPr lang="en-US" b="1" dirty="0"/>
              <a:t>trip the unit during start–up and require manual reset.</a:t>
            </a:r>
          </a:p>
        </p:txBody>
      </p:sp>
    </p:spTree>
    <p:extLst>
      <p:ext uri="{BB962C8B-B14F-4D97-AF65-F5344CB8AC3E}">
        <p14:creationId xmlns:p14="http://schemas.microsoft.com/office/powerpoint/2010/main" val="1545492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165B-2AAF-B5D6-C616-6C2CF0CA2147}"/>
              </a:ext>
            </a:extLst>
          </p:cNvPr>
          <p:cNvSpPr>
            <a:spLocks noGrp="1"/>
          </p:cNvSpPr>
          <p:nvPr>
            <p:ph type="title"/>
          </p:nvPr>
        </p:nvSpPr>
        <p:spPr/>
        <p:txBody>
          <a:bodyPr/>
          <a:lstStyle/>
          <a:p>
            <a:r>
              <a:rPr lang="en-US" dirty="0"/>
              <a:t>Gas Fuel Control</a:t>
            </a:r>
          </a:p>
        </p:txBody>
      </p:sp>
      <p:sp>
        <p:nvSpPr>
          <p:cNvPr id="3" name="Content Placeholder 2">
            <a:extLst>
              <a:ext uri="{FF2B5EF4-FFF2-40B4-BE49-F238E27FC236}">
                <a16:creationId xmlns:a16="http://schemas.microsoft.com/office/drawing/2014/main" id="{348DB10D-3F31-7BF1-87BC-884531A14774}"/>
              </a:ext>
            </a:extLst>
          </p:cNvPr>
          <p:cNvSpPr>
            <a:spLocks noGrp="1"/>
          </p:cNvSpPr>
          <p:nvPr>
            <p:ph idx="1"/>
          </p:nvPr>
        </p:nvSpPr>
        <p:spPr/>
        <p:txBody>
          <a:bodyPr>
            <a:normAutofit/>
          </a:bodyPr>
          <a:lstStyle/>
          <a:p>
            <a:r>
              <a:rPr lang="en-US" dirty="0"/>
              <a:t>The </a:t>
            </a:r>
            <a:r>
              <a:rPr lang="en-US" b="1" dirty="0"/>
              <a:t>dry low NOx II (DLN–2) control system regulates the distribution of gas fuel to a multi–nozzle combustor arrangement.</a:t>
            </a:r>
            <a:r>
              <a:rPr lang="en-US" dirty="0"/>
              <a:t> </a:t>
            </a:r>
          </a:p>
          <a:p>
            <a:r>
              <a:rPr lang="en-US" dirty="0"/>
              <a:t>The fuel flow </a:t>
            </a:r>
            <a:r>
              <a:rPr lang="en-US" b="1" dirty="0"/>
              <a:t>distribution to each fuel nozzle assembly is </a:t>
            </a:r>
            <a:r>
              <a:rPr lang="en-US" dirty="0"/>
              <a:t>a </a:t>
            </a:r>
            <a:r>
              <a:rPr lang="en-US" b="1" dirty="0"/>
              <a:t>function of </a:t>
            </a:r>
          </a:p>
          <a:p>
            <a:pPr lvl="1"/>
            <a:r>
              <a:rPr lang="en-US" b="1" dirty="0"/>
              <a:t>Combustion reference temperature (TTRF1) </a:t>
            </a:r>
            <a:r>
              <a:rPr lang="en-US" dirty="0"/>
              <a:t>and </a:t>
            </a:r>
          </a:p>
          <a:p>
            <a:pPr lvl="1"/>
            <a:r>
              <a:rPr lang="en-US" b="1" dirty="0"/>
              <a:t>IGV temperature control mode. </a:t>
            </a:r>
          </a:p>
          <a:p>
            <a:r>
              <a:rPr lang="en-US" dirty="0"/>
              <a:t>By a </a:t>
            </a:r>
            <a:r>
              <a:rPr lang="en-US" b="1" dirty="0"/>
              <a:t>combination of fuel staging and shifting of combustion modes from diffusion at ignition through premix at higher loads</a:t>
            </a:r>
            <a:r>
              <a:rPr lang="en-US" dirty="0"/>
              <a:t>, </a:t>
            </a:r>
            <a:r>
              <a:rPr lang="en-US" b="1" dirty="0"/>
              <a:t>low nitrous oxide (NOx) emissions</a:t>
            </a:r>
            <a:r>
              <a:rPr lang="en-US" dirty="0"/>
              <a:t> are </a:t>
            </a:r>
            <a:r>
              <a:rPr lang="en-US" b="1" dirty="0"/>
              <a:t>achieved</a:t>
            </a:r>
            <a:r>
              <a:rPr lang="en-US" dirty="0"/>
              <a:t>.</a:t>
            </a:r>
          </a:p>
        </p:txBody>
      </p:sp>
    </p:spTree>
    <p:extLst>
      <p:ext uri="{BB962C8B-B14F-4D97-AF65-F5344CB8AC3E}">
        <p14:creationId xmlns:p14="http://schemas.microsoft.com/office/powerpoint/2010/main" val="2768673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174B-6564-16FA-5C44-DD218B11A879}"/>
              </a:ext>
            </a:extLst>
          </p:cNvPr>
          <p:cNvSpPr>
            <a:spLocks noGrp="1"/>
          </p:cNvSpPr>
          <p:nvPr>
            <p:ph type="title"/>
          </p:nvPr>
        </p:nvSpPr>
        <p:spPr/>
        <p:txBody>
          <a:bodyPr/>
          <a:lstStyle/>
          <a:p>
            <a:r>
              <a:rPr lang="en-US" dirty="0"/>
              <a:t>Gas Fuel Control [</a:t>
            </a:r>
            <a:r>
              <a:rPr lang="en-US" dirty="0" err="1"/>
              <a:t>conti</a:t>
            </a:r>
            <a:r>
              <a:rPr lang="en-US" dirty="0"/>
              <a:t>.]</a:t>
            </a:r>
          </a:p>
        </p:txBody>
      </p:sp>
      <p:sp>
        <p:nvSpPr>
          <p:cNvPr id="3" name="Content Placeholder 2">
            <a:extLst>
              <a:ext uri="{FF2B5EF4-FFF2-40B4-BE49-F238E27FC236}">
                <a16:creationId xmlns:a16="http://schemas.microsoft.com/office/drawing/2014/main" id="{29CD549B-073A-C7C0-FBC4-5D32FB3C9614}"/>
              </a:ext>
            </a:extLst>
          </p:cNvPr>
          <p:cNvSpPr>
            <a:spLocks noGrp="1"/>
          </p:cNvSpPr>
          <p:nvPr>
            <p:ph idx="1"/>
          </p:nvPr>
        </p:nvSpPr>
        <p:spPr/>
        <p:txBody>
          <a:bodyPr/>
          <a:lstStyle/>
          <a:p>
            <a:r>
              <a:rPr lang="en-US" b="1" dirty="0"/>
              <a:t>Fuel gas </a:t>
            </a:r>
            <a:r>
              <a:rPr lang="en-US" dirty="0"/>
              <a:t>is </a:t>
            </a:r>
            <a:r>
              <a:rPr lang="en-US" b="1" dirty="0"/>
              <a:t>controlled</a:t>
            </a:r>
            <a:r>
              <a:rPr lang="en-US" dirty="0"/>
              <a:t> </a:t>
            </a:r>
            <a:r>
              <a:rPr lang="en-US" b="1" dirty="0"/>
              <a:t>by</a:t>
            </a:r>
            <a:r>
              <a:rPr lang="en-US" dirty="0"/>
              <a:t> the</a:t>
            </a:r>
          </a:p>
          <a:p>
            <a:pPr lvl="1"/>
            <a:r>
              <a:rPr lang="en-US" dirty="0"/>
              <a:t>Gas stop/speed ratio valve (SRV), </a:t>
            </a:r>
          </a:p>
          <a:p>
            <a:pPr lvl="1"/>
            <a:r>
              <a:rPr lang="en-US" dirty="0"/>
              <a:t>Primary, secondary and quaternary gas control valves (GCV) , and </a:t>
            </a:r>
          </a:p>
          <a:p>
            <a:pPr lvl="1"/>
            <a:r>
              <a:rPr lang="en-US" dirty="0"/>
              <a:t>Premix splitter valve (PMSV). </a:t>
            </a:r>
          </a:p>
          <a:p>
            <a:r>
              <a:rPr lang="en-US" dirty="0"/>
              <a:t>The </a:t>
            </a:r>
            <a:r>
              <a:rPr lang="en-US" b="1" dirty="0"/>
              <a:t>premix splitter valve controls</a:t>
            </a:r>
            <a:r>
              <a:rPr lang="en-US" dirty="0"/>
              <a:t> the </a:t>
            </a:r>
            <a:r>
              <a:rPr lang="en-US" b="1" dirty="0"/>
              <a:t>split between secondary and tertiary gas flow. </a:t>
            </a:r>
          </a:p>
          <a:p>
            <a:r>
              <a:rPr lang="en-US" b="1" dirty="0"/>
              <a:t>All valves </a:t>
            </a:r>
            <a:r>
              <a:rPr lang="en-US" dirty="0"/>
              <a:t>are </a:t>
            </a:r>
            <a:r>
              <a:rPr lang="en-US" b="1" dirty="0"/>
              <a:t>servo controlled by signals from </a:t>
            </a:r>
            <a:r>
              <a:rPr lang="en-US" dirty="0"/>
              <a:t>the </a:t>
            </a:r>
            <a:r>
              <a:rPr lang="en-US" b="1" dirty="0"/>
              <a:t>SPEEDTRONIC control panel </a:t>
            </a:r>
            <a:r>
              <a:rPr lang="en-US" dirty="0"/>
              <a:t>(Figure 16).</a:t>
            </a:r>
          </a:p>
        </p:txBody>
      </p:sp>
    </p:spTree>
    <p:extLst>
      <p:ext uri="{BB962C8B-B14F-4D97-AF65-F5344CB8AC3E}">
        <p14:creationId xmlns:p14="http://schemas.microsoft.com/office/powerpoint/2010/main" val="1018002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85DC0-EFB3-FFEA-8DAD-22A08E675426}"/>
              </a:ext>
            </a:extLst>
          </p:cNvPr>
          <p:cNvPicPr>
            <a:picLocks noChangeAspect="1"/>
          </p:cNvPicPr>
          <p:nvPr/>
        </p:nvPicPr>
        <p:blipFill>
          <a:blip r:embed="rId2"/>
          <a:stretch>
            <a:fillRect/>
          </a:stretch>
        </p:blipFill>
        <p:spPr>
          <a:xfrm>
            <a:off x="1326000" y="33927"/>
            <a:ext cx="9540000" cy="6790145"/>
          </a:xfrm>
          <a:prstGeom prst="rect">
            <a:avLst/>
          </a:prstGeom>
        </p:spPr>
      </p:pic>
    </p:spTree>
    <p:extLst>
      <p:ext uri="{BB962C8B-B14F-4D97-AF65-F5344CB8AC3E}">
        <p14:creationId xmlns:p14="http://schemas.microsoft.com/office/powerpoint/2010/main" val="3978438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F42B8B-39C8-153A-B850-83C387B4C90C}"/>
              </a:ext>
            </a:extLst>
          </p:cNvPr>
          <p:cNvPicPr>
            <a:picLocks noGrp="1" noChangeAspect="1"/>
          </p:cNvPicPr>
          <p:nvPr>
            <p:ph idx="1"/>
          </p:nvPr>
        </p:nvPicPr>
        <p:blipFill>
          <a:blip r:embed="rId2"/>
          <a:stretch>
            <a:fillRect/>
          </a:stretch>
        </p:blipFill>
        <p:spPr>
          <a:xfrm>
            <a:off x="3223890" y="0"/>
            <a:ext cx="5744219" cy="6858000"/>
          </a:xfrm>
          <a:prstGeom prst="rect">
            <a:avLst/>
          </a:prstGeom>
        </p:spPr>
      </p:pic>
    </p:spTree>
    <p:extLst>
      <p:ext uri="{BB962C8B-B14F-4D97-AF65-F5344CB8AC3E}">
        <p14:creationId xmlns:p14="http://schemas.microsoft.com/office/powerpoint/2010/main" val="11659000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810B-E4AC-A0A9-84D5-F36A7730EF05}"/>
              </a:ext>
            </a:extLst>
          </p:cNvPr>
          <p:cNvSpPr>
            <a:spLocks noGrp="1"/>
          </p:cNvSpPr>
          <p:nvPr>
            <p:ph type="title"/>
          </p:nvPr>
        </p:nvSpPr>
        <p:spPr/>
        <p:txBody>
          <a:bodyPr/>
          <a:lstStyle/>
          <a:p>
            <a:r>
              <a:rPr lang="en-US" dirty="0"/>
              <a:t>Gas Fuel Control [</a:t>
            </a:r>
            <a:r>
              <a:rPr lang="en-US" dirty="0" err="1"/>
              <a:t>conti</a:t>
            </a:r>
            <a:r>
              <a:rPr lang="en-US" dirty="0"/>
              <a:t>.]</a:t>
            </a:r>
          </a:p>
        </p:txBody>
      </p:sp>
      <p:sp>
        <p:nvSpPr>
          <p:cNvPr id="3" name="Content Placeholder 2">
            <a:extLst>
              <a:ext uri="{FF2B5EF4-FFF2-40B4-BE49-F238E27FC236}">
                <a16:creationId xmlns:a16="http://schemas.microsoft.com/office/drawing/2014/main" id="{8AA07EB6-F6E7-47FA-3F84-4006A767BB67}"/>
              </a:ext>
            </a:extLst>
          </p:cNvPr>
          <p:cNvSpPr>
            <a:spLocks noGrp="1"/>
          </p:cNvSpPr>
          <p:nvPr>
            <p:ph idx="1"/>
          </p:nvPr>
        </p:nvSpPr>
        <p:spPr/>
        <p:txBody>
          <a:bodyPr/>
          <a:lstStyle/>
          <a:p>
            <a:r>
              <a:rPr lang="en-US" dirty="0"/>
              <a:t>It is the </a:t>
            </a:r>
            <a:r>
              <a:rPr lang="en-US" b="1" dirty="0"/>
              <a:t>gas control valve </a:t>
            </a:r>
            <a:r>
              <a:rPr lang="en-US" dirty="0"/>
              <a:t>which c</a:t>
            </a:r>
            <a:r>
              <a:rPr lang="en-US" b="1" dirty="0"/>
              <a:t>ontrols the desired gas fuel flow in response to the command signal FSR. </a:t>
            </a:r>
          </a:p>
          <a:p>
            <a:pPr lvl="1"/>
            <a:r>
              <a:rPr lang="en-US" dirty="0"/>
              <a:t>To enable it </a:t>
            </a:r>
            <a:r>
              <a:rPr lang="en-US" b="1" dirty="0"/>
              <a:t>to do </a:t>
            </a:r>
            <a:r>
              <a:rPr lang="en-US" dirty="0"/>
              <a:t>this </a:t>
            </a:r>
            <a:r>
              <a:rPr lang="en-US" b="1" dirty="0"/>
              <a:t>in a</a:t>
            </a:r>
            <a:r>
              <a:rPr lang="en-US" dirty="0"/>
              <a:t> </a:t>
            </a:r>
            <a:r>
              <a:rPr lang="en-US" b="1" dirty="0"/>
              <a:t>predictable manner</a:t>
            </a:r>
            <a:r>
              <a:rPr lang="en-US" dirty="0"/>
              <a:t>, the </a:t>
            </a:r>
            <a:r>
              <a:rPr lang="en-US" b="1" dirty="0"/>
              <a:t>speed ratio valve </a:t>
            </a:r>
            <a:r>
              <a:rPr lang="en-US" dirty="0"/>
              <a:t>is </a:t>
            </a:r>
            <a:r>
              <a:rPr lang="en-US" b="1" dirty="0"/>
              <a:t>designed to maintain</a:t>
            </a:r>
            <a:r>
              <a:rPr lang="en-US" dirty="0"/>
              <a:t> a </a:t>
            </a:r>
            <a:r>
              <a:rPr lang="en-US" b="1" dirty="0"/>
              <a:t>predetermined pressure (P2) at the inlet of</a:t>
            </a:r>
            <a:r>
              <a:rPr lang="en-US" dirty="0"/>
              <a:t> the </a:t>
            </a:r>
            <a:r>
              <a:rPr lang="en-US" b="1" dirty="0"/>
              <a:t>gas control valve as a function of gas turbine speed. </a:t>
            </a:r>
          </a:p>
          <a:p>
            <a:r>
              <a:rPr lang="en-US" dirty="0"/>
              <a:t>There are </a:t>
            </a:r>
            <a:r>
              <a:rPr lang="en-US" b="1" dirty="0"/>
              <a:t>three main DLN–2 combustion modes</a:t>
            </a:r>
            <a:r>
              <a:rPr lang="en-US" dirty="0"/>
              <a:t>: </a:t>
            </a:r>
          </a:p>
          <a:p>
            <a:pPr lvl="1"/>
            <a:r>
              <a:rPr lang="en-US" b="1" dirty="0"/>
              <a:t>Primary </a:t>
            </a:r>
          </a:p>
          <a:p>
            <a:pPr lvl="1"/>
            <a:r>
              <a:rPr lang="en-US" b="1" dirty="0"/>
              <a:t>Lean–Lean</a:t>
            </a:r>
          </a:p>
          <a:p>
            <a:pPr lvl="1"/>
            <a:r>
              <a:rPr lang="en-US" b="1" dirty="0"/>
              <a:t>Premix</a:t>
            </a:r>
          </a:p>
        </p:txBody>
      </p:sp>
    </p:spTree>
    <p:extLst>
      <p:ext uri="{BB962C8B-B14F-4D97-AF65-F5344CB8AC3E}">
        <p14:creationId xmlns:p14="http://schemas.microsoft.com/office/powerpoint/2010/main" val="14909248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A3C9-C4A0-17B5-6C98-7BE8A5FDB396}"/>
              </a:ext>
            </a:extLst>
          </p:cNvPr>
          <p:cNvSpPr>
            <a:spLocks noGrp="1"/>
          </p:cNvSpPr>
          <p:nvPr>
            <p:ph type="title"/>
          </p:nvPr>
        </p:nvSpPr>
        <p:spPr/>
        <p:txBody>
          <a:bodyPr/>
          <a:lstStyle/>
          <a:p>
            <a:r>
              <a:rPr lang="en-US" dirty="0"/>
              <a:t>Gas Fuel Control [</a:t>
            </a:r>
            <a:r>
              <a:rPr lang="en-US" dirty="0" err="1"/>
              <a:t>conti</a:t>
            </a:r>
            <a:r>
              <a:rPr lang="en-US" dirty="0"/>
              <a:t>.]</a:t>
            </a:r>
          </a:p>
        </p:txBody>
      </p:sp>
      <p:sp>
        <p:nvSpPr>
          <p:cNvPr id="3" name="Content Placeholder 2">
            <a:extLst>
              <a:ext uri="{FF2B5EF4-FFF2-40B4-BE49-F238E27FC236}">
                <a16:creationId xmlns:a16="http://schemas.microsoft.com/office/drawing/2014/main" id="{22C8CD67-BA1F-801B-B7CF-E9D360110DCB}"/>
              </a:ext>
            </a:extLst>
          </p:cNvPr>
          <p:cNvSpPr>
            <a:spLocks noGrp="1"/>
          </p:cNvSpPr>
          <p:nvPr>
            <p:ph idx="1"/>
          </p:nvPr>
        </p:nvSpPr>
        <p:spPr/>
        <p:txBody>
          <a:bodyPr/>
          <a:lstStyle/>
          <a:p>
            <a:r>
              <a:rPr lang="en-US" b="1" dirty="0"/>
              <a:t>Primary mode </a:t>
            </a:r>
            <a:r>
              <a:rPr lang="en-US" i="1" dirty="0"/>
              <a:t>exists from </a:t>
            </a:r>
            <a:r>
              <a:rPr lang="en-US" b="1" dirty="0"/>
              <a:t>light off to 81% corrected speed</a:t>
            </a:r>
          </a:p>
          <a:p>
            <a:pPr lvl="1"/>
            <a:r>
              <a:rPr lang="en-US" dirty="0"/>
              <a:t>With </a:t>
            </a:r>
            <a:r>
              <a:rPr lang="en-US" b="1" dirty="0"/>
              <a:t>fuel flow to primary nozzles only</a:t>
            </a:r>
            <a:r>
              <a:rPr lang="en-US" dirty="0"/>
              <a:t> </a:t>
            </a:r>
          </a:p>
          <a:p>
            <a:r>
              <a:rPr lang="en-US" b="1" dirty="0"/>
              <a:t>Lean–Lean </a:t>
            </a:r>
            <a:r>
              <a:rPr lang="en-US" dirty="0"/>
              <a:t>is </a:t>
            </a:r>
            <a:r>
              <a:rPr lang="en-US" b="1" dirty="0"/>
              <a:t>from 81% corrected speed to a preselected combustion reference temperature</a:t>
            </a:r>
            <a:endParaRPr lang="en-US" dirty="0"/>
          </a:p>
          <a:p>
            <a:pPr lvl="1"/>
            <a:r>
              <a:rPr lang="en-US" dirty="0"/>
              <a:t>With </a:t>
            </a:r>
            <a:r>
              <a:rPr lang="en-US" b="1" dirty="0"/>
              <a:t>fuel to the primary and tertiary nozzles</a:t>
            </a:r>
            <a:r>
              <a:rPr lang="en-US" dirty="0"/>
              <a:t>.</a:t>
            </a:r>
          </a:p>
          <a:p>
            <a:r>
              <a:rPr lang="en-US" dirty="0"/>
              <a:t>In </a:t>
            </a:r>
            <a:r>
              <a:rPr lang="en-US" b="1" dirty="0"/>
              <a:t>Premix operation – fuel is directed to secondary, tertiary and quaternary nozzles.</a:t>
            </a:r>
            <a:r>
              <a:rPr lang="en-US" dirty="0"/>
              <a:t> </a:t>
            </a:r>
          </a:p>
          <a:p>
            <a:pPr lvl="1"/>
            <a:r>
              <a:rPr lang="en-US" b="1" dirty="0"/>
              <a:t>Minimum load</a:t>
            </a:r>
            <a:r>
              <a:rPr lang="en-US" dirty="0"/>
              <a:t> for this operation </a:t>
            </a:r>
            <a:r>
              <a:rPr lang="en-US" b="1" dirty="0"/>
              <a:t>is set by </a:t>
            </a:r>
          </a:p>
          <a:p>
            <a:pPr lvl="2"/>
            <a:r>
              <a:rPr lang="en-US" dirty="0"/>
              <a:t>Combustion reference temperature and </a:t>
            </a:r>
          </a:p>
          <a:p>
            <a:pPr lvl="2"/>
            <a:r>
              <a:rPr lang="en-US" dirty="0"/>
              <a:t>IGV position.</a:t>
            </a:r>
          </a:p>
        </p:txBody>
      </p:sp>
    </p:spTree>
    <p:extLst>
      <p:ext uri="{BB962C8B-B14F-4D97-AF65-F5344CB8AC3E}">
        <p14:creationId xmlns:p14="http://schemas.microsoft.com/office/powerpoint/2010/main" val="4040228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1C38-8785-C5E3-BA63-5353EB66B4A1}"/>
              </a:ext>
            </a:extLst>
          </p:cNvPr>
          <p:cNvSpPr>
            <a:spLocks noGrp="1"/>
          </p:cNvSpPr>
          <p:nvPr>
            <p:ph type="title"/>
          </p:nvPr>
        </p:nvSpPr>
        <p:spPr/>
        <p:txBody>
          <a:bodyPr/>
          <a:lstStyle/>
          <a:p>
            <a:r>
              <a:rPr lang="en-US" dirty="0"/>
              <a:t>Gas Fuel Control [</a:t>
            </a:r>
            <a:r>
              <a:rPr lang="en-US" dirty="0" err="1"/>
              <a:t>conti</a:t>
            </a:r>
            <a:r>
              <a:rPr lang="en-US" dirty="0"/>
              <a:t>.]</a:t>
            </a:r>
          </a:p>
        </p:txBody>
      </p:sp>
      <p:sp>
        <p:nvSpPr>
          <p:cNvPr id="3" name="Content Placeholder 2">
            <a:extLst>
              <a:ext uri="{FF2B5EF4-FFF2-40B4-BE49-F238E27FC236}">
                <a16:creationId xmlns:a16="http://schemas.microsoft.com/office/drawing/2014/main" id="{5A17F7E0-7FF8-C75D-B6F0-B4DD34132CCB}"/>
              </a:ext>
            </a:extLst>
          </p:cNvPr>
          <p:cNvSpPr>
            <a:spLocks noGrp="1"/>
          </p:cNvSpPr>
          <p:nvPr>
            <p:ph idx="1"/>
          </p:nvPr>
        </p:nvSpPr>
        <p:spPr/>
        <p:txBody>
          <a:bodyPr>
            <a:normAutofit fontScale="92500" lnSpcReduction="20000"/>
          </a:bodyPr>
          <a:lstStyle/>
          <a:p>
            <a:r>
              <a:rPr lang="en-US" dirty="0"/>
              <a:t>The </a:t>
            </a:r>
            <a:r>
              <a:rPr lang="en-US" b="1" dirty="0"/>
              <a:t>fuel gas control system </a:t>
            </a:r>
            <a:r>
              <a:rPr lang="en-US" dirty="0"/>
              <a:t>consists primarily of the following </a:t>
            </a:r>
            <a:r>
              <a:rPr lang="en-US" b="1" dirty="0"/>
              <a:t>components</a:t>
            </a:r>
            <a:r>
              <a:rPr lang="en-US" dirty="0"/>
              <a:t>: </a:t>
            </a:r>
          </a:p>
          <a:p>
            <a:pPr lvl="1"/>
            <a:r>
              <a:rPr lang="en-US" dirty="0"/>
              <a:t>Gas strainer</a:t>
            </a:r>
          </a:p>
          <a:p>
            <a:pPr lvl="1"/>
            <a:r>
              <a:rPr lang="en-US" dirty="0"/>
              <a:t>Gas supply pressure switch 63FG </a:t>
            </a:r>
          </a:p>
          <a:p>
            <a:pPr lvl="1"/>
            <a:r>
              <a:rPr lang="en-US" dirty="0"/>
              <a:t>Stop/speed ratio valve assembly</a:t>
            </a:r>
          </a:p>
          <a:p>
            <a:pPr lvl="1"/>
            <a:r>
              <a:rPr lang="en-US" dirty="0"/>
              <a:t>Fuel gas pressure transducer(s) 96FG</a:t>
            </a:r>
          </a:p>
          <a:p>
            <a:pPr lvl="1"/>
            <a:r>
              <a:rPr lang="en-US" dirty="0"/>
              <a:t>Gas fuel vent solenoid valve 20VG</a:t>
            </a:r>
          </a:p>
          <a:p>
            <a:pPr lvl="1"/>
            <a:r>
              <a:rPr lang="en-US" dirty="0"/>
              <a:t>Control valve assembly</a:t>
            </a:r>
          </a:p>
          <a:p>
            <a:pPr lvl="1"/>
            <a:r>
              <a:rPr lang="en-US" dirty="0"/>
              <a:t>LVDT’s 96GC–1, –2, –3, –4, –5, –6, 96SR–1, –2, 96 PS–1, –2</a:t>
            </a:r>
          </a:p>
          <a:p>
            <a:pPr lvl="1"/>
            <a:r>
              <a:rPr lang="en-US" dirty="0"/>
              <a:t>Electro–hydraulic </a:t>
            </a:r>
            <a:r>
              <a:rPr lang="en-US" dirty="0" err="1"/>
              <a:t>servovalves</a:t>
            </a:r>
            <a:r>
              <a:rPr lang="en-US" dirty="0"/>
              <a:t> 90SR, 65GC and 65PS</a:t>
            </a:r>
          </a:p>
          <a:p>
            <a:pPr lvl="1"/>
            <a:r>
              <a:rPr lang="en-US" dirty="0"/>
              <a:t>Dump valve(s) VH–5</a:t>
            </a:r>
          </a:p>
          <a:p>
            <a:pPr lvl="1"/>
            <a:r>
              <a:rPr lang="en-US" dirty="0"/>
              <a:t>Three pressure gauges </a:t>
            </a:r>
          </a:p>
          <a:p>
            <a:pPr lvl="1"/>
            <a:r>
              <a:rPr lang="en-US" dirty="0"/>
              <a:t>Gas manifold with ‘pigtails’ to respective fuel nozzles, and </a:t>
            </a:r>
          </a:p>
          <a:p>
            <a:pPr lvl="1"/>
            <a:r>
              <a:rPr lang="en-US" dirty="0"/>
              <a:t>SPEEDTRONIC control cards TBQB and TCQC. (Shown schematically in Figure 17) </a:t>
            </a:r>
          </a:p>
        </p:txBody>
      </p:sp>
    </p:spTree>
    <p:extLst>
      <p:ext uri="{BB962C8B-B14F-4D97-AF65-F5344CB8AC3E}">
        <p14:creationId xmlns:p14="http://schemas.microsoft.com/office/powerpoint/2010/main" val="42245743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12E984-702F-AAF7-9E76-805E3BAD5E58}"/>
              </a:ext>
            </a:extLst>
          </p:cNvPr>
          <p:cNvPicPr>
            <a:picLocks noChangeAspect="1"/>
          </p:cNvPicPr>
          <p:nvPr/>
        </p:nvPicPr>
        <p:blipFill>
          <a:blip r:embed="rId2"/>
          <a:stretch>
            <a:fillRect/>
          </a:stretch>
        </p:blipFill>
        <p:spPr>
          <a:xfrm>
            <a:off x="3166277" y="0"/>
            <a:ext cx="5859445" cy="6858000"/>
          </a:xfrm>
          <a:prstGeom prst="rect">
            <a:avLst/>
          </a:prstGeom>
        </p:spPr>
      </p:pic>
    </p:spTree>
    <p:extLst>
      <p:ext uri="{BB962C8B-B14F-4D97-AF65-F5344CB8AC3E}">
        <p14:creationId xmlns:p14="http://schemas.microsoft.com/office/powerpoint/2010/main" val="10810859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BE82-6C5B-8DAB-3C9C-492280252494}"/>
              </a:ext>
            </a:extLst>
          </p:cNvPr>
          <p:cNvSpPr>
            <a:spLocks noGrp="1"/>
          </p:cNvSpPr>
          <p:nvPr>
            <p:ph type="title"/>
          </p:nvPr>
        </p:nvSpPr>
        <p:spPr/>
        <p:txBody>
          <a:bodyPr/>
          <a:lstStyle/>
          <a:p>
            <a:r>
              <a:rPr lang="en-US" dirty="0"/>
              <a:t>Gas Control Valves</a:t>
            </a:r>
          </a:p>
        </p:txBody>
      </p:sp>
      <p:sp>
        <p:nvSpPr>
          <p:cNvPr id="3" name="Content Placeholder 2">
            <a:extLst>
              <a:ext uri="{FF2B5EF4-FFF2-40B4-BE49-F238E27FC236}">
                <a16:creationId xmlns:a16="http://schemas.microsoft.com/office/drawing/2014/main" id="{6C3D87A6-4EDB-5676-6DE7-347C133EB0FD}"/>
              </a:ext>
            </a:extLst>
          </p:cNvPr>
          <p:cNvSpPr>
            <a:spLocks noGrp="1"/>
          </p:cNvSpPr>
          <p:nvPr>
            <p:ph idx="1"/>
          </p:nvPr>
        </p:nvSpPr>
        <p:spPr/>
        <p:txBody>
          <a:bodyPr>
            <a:normAutofit/>
          </a:bodyPr>
          <a:lstStyle/>
          <a:p>
            <a:r>
              <a:rPr lang="en-US" dirty="0"/>
              <a:t>The </a:t>
            </a:r>
            <a:r>
              <a:rPr lang="en-US" b="1" dirty="0"/>
              <a:t>position</a:t>
            </a:r>
            <a:r>
              <a:rPr lang="en-US" dirty="0"/>
              <a:t> of the </a:t>
            </a:r>
            <a:r>
              <a:rPr lang="en-US" b="1" dirty="0"/>
              <a:t>gas control valve plug </a:t>
            </a:r>
            <a:r>
              <a:rPr lang="en-US" dirty="0"/>
              <a:t>is intended to be </a:t>
            </a:r>
            <a:r>
              <a:rPr lang="en-US" b="1" dirty="0"/>
              <a:t>proportional</a:t>
            </a:r>
            <a:r>
              <a:rPr lang="en-US" dirty="0"/>
              <a:t> </a:t>
            </a:r>
            <a:r>
              <a:rPr lang="en-US" b="1" dirty="0"/>
              <a:t>to</a:t>
            </a:r>
            <a:r>
              <a:rPr lang="en-US" dirty="0"/>
              <a:t> </a:t>
            </a:r>
            <a:r>
              <a:rPr lang="en-US" b="1" dirty="0"/>
              <a:t>FSR2</a:t>
            </a:r>
            <a:r>
              <a:rPr lang="en-US" dirty="0"/>
              <a:t> which represents </a:t>
            </a:r>
            <a:r>
              <a:rPr lang="en-US" i="1" dirty="0"/>
              <a:t>called–for gas fuel flow</a:t>
            </a:r>
            <a:r>
              <a:rPr lang="en-US" dirty="0"/>
              <a:t>. </a:t>
            </a:r>
          </a:p>
          <a:p>
            <a:r>
              <a:rPr lang="en-US" b="1" dirty="0"/>
              <a:t>Actuation</a:t>
            </a:r>
            <a:r>
              <a:rPr lang="en-US" dirty="0"/>
              <a:t> of the </a:t>
            </a:r>
            <a:r>
              <a:rPr lang="en-US" b="1" dirty="0"/>
              <a:t>spring–loaded</a:t>
            </a:r>
            <a:r>
              <a:rPr lang="en-US" dirty="0"/>
              <a:t> gas control </a:t>
            </a:r>
            <a:r>
              <a:rPr lang="en-US" b="1" dirty="0"/>
              <a:t>valve</a:t>
            </a:r>
            <a:r>
              <a:rPr lang="en-US" dirty="0"/>
              <a:t> is by a </a:t>
            </a:r>
            <a:r>
              <a:rPr lang="en-US" b="1" dirty="0"/>
              <a:t>hydraulic cylinder controlled by </a:t>
            </a:r>
            <a:r>
              <a:rPr lang="en-US" dirty="0"/>
              <a:t>an </a:t>
            </a:r>
            <a:r>
              <a:rPr lang="en-US" b="1" dirty="0"/>
              <a:t>electro–hydraulic </a:t>
            </a:r>
            <a:r>
              <a:rPr lang="en-US" b="1" dirty="0" err="1"/>
              <a:t>servovalve</a:t>
            </a:r>
            <a:r>
              <a:rPr lang="en-US" dirty="0"/>
              <a:t>. </a:t>
            </a:r>
          </a:p>
          <a:p>
            <a:r>
              <a:rPr lang="en-US" dirty="0"/>
              <a:t>When the turbine is to </a:t>
            </a:r>
            <a:r>
              <a:rPr lang="en-US" b="1" dirty="0"/>
              <a:t>run on gas </a:t>
            </a:r>
            <a:r>
              <a:rPr lang="en-US" dirty="0"/>
              <a:t>fuel the </a:t>
            </a:r>
            <a:r>
              <a:rPr lang="en-US" b="1" dirty="0" err="1"/>
              <a:t>permissives</a:t>
            </a:r>
            <a:r>
              <a:rPr lang="en-US" b="1" dirty="0"/>
              <a:t> L4, L20FGX and L2TVX </a:t>
            </a:r>
            <a:r>
              <a:rPr lang="en-US" dirty="0"/>
              <a:t>(turbine purge complete) </a:t>
            </a:r>
            <a:r>
              <a:rPr lang="en-US" b="1" dirty="0"/>
              <a:t>must be ‘true’, </a:t>
            </a:r>
            <a:r>
              <a:rPr lang="en-US" i="1" dirty="0"/>
              <a:t>similar to the liquid system. </a:t>
            </a:r>
          </a:p>
          <a:p>
            <a:pPr lvl="1"/>
            <a:r>
              <a:rPr lang="en-US" dirty="0"/>
              <a:t>This </a:t>
            </a:r>
            <a:r>
              <a:rPr lang="en-US" b="1" dirty="0"/>
              <a:t>allows</a:t>
            </a:r>
            <a:r>
              <a:rPr lang="en-US" dirty="0"/>
              <a:t> the </a:t>
            </a:r>
            <a:r>
              <a:rPr lang="en-US" b="1" dirty="0"/>
              <a:t>Gas Control Valve to open</a:t>
            </a:r>
            <a:r>
              <a:rPr lang="en-US" dirty="0"/>
              <a:t>. The </a:t>
            </a:r>
            <a:r>
              <a:rPr lang="en-US" b="1" dirty="0"/>
              <a:t>stroke of the valve </a:t>
            </a:r>
            <a:r>
              <a:rPr lang="en-US" dirty="0"/>
              <a:t>will be </a:t>
            </a:r>
            <a:r>
              <a:rPr lang="en-US" b="1" dirty="0"/>
              <a:t>proportional to FSR</a:t>
            </a:r>
            <a:r>
              <a:rPr lang="en-US" dirty="0"/>
              <a:t>.</a:t>
            </a:r>
          </a:p>
        </p:txBody>
      </p:sp>
    </p:spTree>
    <p:extLst>
      <p:ext uri="{BB962C8B-B14F-4D97-AF65-F5344CB8AC3E}">
        <p14:creationId xmlns:p14="http://schemas.microsoft.com/office/powerpoint/2010/main" val="3918168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2484-66FC-3622-ACA4-0134273B560C}"/>
              </a:ext>
            </a:extLst>
          </p:cNvPr>
          <p:cNvSpPr>
            <a:spLocks noGrp="1"/>
          </p:cNvSpPr>
          <p:nvPr>
            <p:ph type="title"/>
          </p:nvPr>
        </p:nvSpPr>
        <p:spPr/>
        <p:txBody>
          <a:bodyPr/>
          <a:lstStyle/>
          <a:p>
            <a:r>
              <a:rPr lang="en-US" dirty="0"/>
              <a:t>Gas Control Valves [</a:t>
            </a:r>
            <a:r>
              <a:rPr lang="en-US" dirty="0" err="1"/>
              <a:t>conti</a:t>
            </a:r>
            <a:r>
              <a:rPr lang="en-US" dirty="0"/>
              <a:t>.]</a:t>
            </a:r>
          </a:p>
        </p:txBody>
      </p:sp>
      <p:sp>
        <p:nvSpPr>
          <p:cNvPr id="3" name="Content Placeholder 2">
            <a:extLst>
              <a:ext uri="{FF2B5EF4-FFF2-40B4-BE49-F238E27FC236}">
                <a16:creationId xmlns:a16="http://schemas.microsoft.com/office/drawing/2014/main" id="{4E6BE091-B725-475A-CEC6-2B8B7351EA17}"/>
              </a:ext>
            </a:extLst>
          </p:cNvPr>
          <p:cNvSpPr>
            <a:spLocks noGrp="1"/>
          </p:cNvSpPr>
          <p:nvPr>
            <p:ph idx="1"/>
          </p:nvPr>
        </p:nvSpPr>
        <p:spPr/>
        <p:txBody>
          <a:bodyPr>
            <a:normAutofit/>
          </a:bodyPr>
          <a:lstStyle/>
          <a:p>
            <a:r>
              <a:rPr lang="en-US" b="1" dirty="0"/>
              <a:t>FSR goes through </a:t>
            </a:r>
            <a:r>
              <a:rPr lang="en-US" dirty="0"/>
              <a:t>the </a:t>
            </a:r>
            <a:r>
              <a:rPr lang="en-US" b="1" dirty="0"/>
              <a:t>fuel splitter </a:t>
            </a:r>
            <a:r>
              <a:rPr lang="en-US" dirty="0"/>
              <a:t>where the </a:t>
            </a:r>
            <a:r>
              <a:rPr lang="en-US" b="1" dirty="0"/>
              <a:t>gas fuel requirement becomes FSR2</a:t>
            </a:r>
            <a:r>
              <a:rPr lang="en-US" dirty="0"/>
              <a:t>, which is </a:t>
            </a:r>
            <a:r>
              <a:rPr lang="en-US" b="1" dirty="0"/>
              <a:t>then conditioned for offset and gain</a:t>
            </a:r>
            <a:r>
              <a:rPr lang="en-US" dirty="0"/>
              <a:t>. </a:t>
            </a:r>
          </a:p>
          <a:p>
            <a:r>
              <a:rPr lang="en-US" dirty="0"/>
              <a:t>This signal, </a:t>
            </a:r>
            <a:r>
              <a:rPr lang="en-US" b="1" dirty="0"/>
              <a:t>FSROUT</a:t>
            </a:r>
            <a:r>
              <a:rPr lang="en-US" dirty="0"/>
              <a:t>, </a:t>
            </a:r>
            <a:r>
              <a:rPr lang="en-US" b="1" dirty="0"/>
              <a:t>goes to </a:t>
            </a:r>
            <a:r>
              <a:rPr lang="en-US" dirty="0"/>
              <a:t>the </a:t>
            </a:r>
            <a:r>
              <a:rPr lang="en-US" b="1" dirty="0"/>
              <a:t>VSVO card </a:t>
            </a:r>
            <a:r>
              <a:rPr lang="en-US" dirty="0"/>
              <a:t>where it is </a:t>
            </a:r>
            <a:r>
              <a:rPr lang="en-US" b="1" dirty="0"/>
              <a:t>converted to </a:t>
            </a:r>
            <a:r>
              <a:rPr lang="en-US" dirty="0"/>
              <a:t>an</a:t>
            </a:r>
            <a:r>
              <a:rPr lang="en-US" b="1" dirty="0"/>
              <a:t> analog signal</a:t>
            </a:r>
            <a:r>
              <a:rPr lang="en-US" dirty="0"/>
              <a:t> and then </a:t>
            </a:r>
            <a:r>
              <a:rPr lang="en-US" b="1" dirty="0"/>
              <a:t>output to </a:t>
            </a:r>
            <a:r>
              <a:rPr lang="en-US" dirty="0"/>
              <a:t>the </a:t>
            </a:r>
            <a:r>
              <a:rPr lang="en-US" b="1" dirty="0"/>
              <a:t>servo valve through</a:t>
            </a:r>
            <a:r>
              <a:rPr lang="en-US" dirty="0"/>
              <a:t> the </a:t>
            </a:r>
            <a:r>
              <a:rPr lang="en-US" b="1" dirty="0"/>
              <a:t>TSVO card</a:t>
            </a:r>
            <a:r>
              <a:rPr lang="en-US" dirty="0"/>
              <a:t>. </a:t>
            </a:r>
          </a:p>
          <a:p>
            <a:r>
              <a:rPr lang="en-US" dirty="0"/>
              <a:t>The </a:t>
            </a:r>
            <a:r>
              <a:rPr lang="en-US" b="1" dirty="0"/>
              <a:t>gas control valve stem position </a:t>
            </a:r>
            <a:r>
              <a:rPr lang="en-US" dirty="0"/>
              <a:t>is </a:t>
            </a:r>
            <a:r>
              <a:rPr lang="en-US" b="1" dirty="0"/>
              <a:t>sensed by</a:t>
            </a:r>
            <a:r>
              <a:rPr lang="en-US" dirty="0"/>
              <a:t> the </a:t>
            </a:r>
            <a:r>
              <a:rPr lang="en-US" b="1" dirty="0"/>
              <a:t>output of </a:t>
            </a:r>
            <a:r>
              <a:rPr lang="en-US" dirty="0"/>
              <a:t>a linear variable differential transformer (</a:t>
            </a:r>
            <a:r>
              <a:rPr lang="en-US" b="1" dirty="0"/>
              <a:t>LVDT</a:t>
            </a:r>
            <a:r>
              <a:rPr lang="en-US" dirty="0"/>
              <a:t>) and </a:t>
            </a:r>
            <a:r>
              <a:rPr lang="en-US" b="1" dirty="0"/>
              <a:t>fed back through </a:t>
            </a:r>
            <a:r>
              <a:rPr lang="en-US" dirty="0"/>
              <a:t>the </a:t>
            </a:r>
            <a:r>
              <a:rPr lang="en-US" b="1" dirty="0"/>
              <a:t>TSVO</a:t>
            </a:r>
            <a:r>
              <a:rPr lang="en-US" dirty="0"/>
              <a:t> </a:t>
            </a:r>
            <a:r>
              <a:rPr lang="en-US" b="1" dirty="0"/>
              <a:t>card</a:t>
            </a:r>
            <a:r>
              <a:rPr lang="en-US" dirty="0"/>
              <a:t> </a:t>
            </a:r>
            <a:r>
              <a:rPr lang="en-US" b="1" dirty="0"/>
              <a:t>to</a:t>
            </a:r>
            <a:r>
              <a:rPr lang="en-US" dirty="0"/>
              <a:t> </a:t>
            </a:r>
            <a:r>
              <a:rPr lang="en-US" b="1" dirty="0"/>
              <a:t>an operational amplifier on</a:t>
            </a:r>
            <a:r>
              <a:rPr lang="en-US" dirty="0"/>
              <a:t> the </a:t>
            </a:r>
            <a:r>
              <a:rPr lang="en-US" b="1" dirty="0"/>
              <a:t>VSVO card </a:t>
            </a:r>
            <a:r>
              <a:rPr lang="en-US" dirty="0"/>
              <a:t>where it is </a:t>
            </a:r>
            <a:r>
              <a:rPr lang="en-US" b="1" dirty="0"/>
              <a:t>compared to </a:t>
            </a:r>
            <a:r>
              <a:rPr lang="en-US" dirty="0"/>
              <a:t>the </a:t>
            </a:r>
            <a:r>
              <a:rPr lang="en-US" b="1" dirty="0"/>
              <a:t>FSROUT input</a:t>
            </a:r>
            <a:r>
              <a:rPr lang="en-US" dirty="0"/>
              <a:t> signal </a:t>
            </a:r>
            <a:r>
              <a:rPr lang="en-US" b="1" dirty="0"/>
              <a:t>at </a:t>
            </a:r>
            <a:r>
              <a:rPr lang="en-US" dirty="0"/>
              <a:t>a </a:t>
            </a:r>
            <a:r>
              <a:rPr lang="en-US" b="1" dirty="0"/>
              <a:t>summing junction</a:t>
            </a:r>
            <a:r>
              <a:rPr lang="en-US" dirty="0"/>
              <a:t>.</a:t>
            </a:r>
          </a:p>
        </p:txBody>
      </p:sp>
    </p:spTree>
    <p:extLst>
      <p:ext uri="{BB962C8B-B14F-4D97-AF65-F5344CB8AC3E}">
        <p14:creationId xmlns:p14="http://schemas.microsoft.com/office/powerpoint/2010/main" val="1303309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80EF-1C4F-1899-5560-C83BE6C84CFE}"/>
              </a:ext>
            </a:extLst>
          </p:cNvPr>
          <p:cNvSpPr>
            <a:spLocks noGrp="1"/>
          </p:cNvSpPr>
          <p:nvPr>
            <p:ph type="title"/>
          </p:nvPr>
        </p:nvSpPr>
        <p:spPr/>
        <p:txBody>
          <a:bodyPr/>
          <a:lstStyle/>
          <a:p>
            <a:r>
              <a:rPr lang="en-US" dirty="0"/>
              <a:t>Gas Control Valves [</a:t>
            </a:r>
            <a:r>
              <a:rPr lang="en-US" dirty="0" err="1"/>
              <a:t>conti</a:t>
            </a:r>
            <a:r>
              <a:rPr lang="en-US" dirty="0"/>
              <a:t>.]</a:t>
            </a:r>
          </a:p>
        </p:txBody>
      </p:sp>
      <p:sp>
        <p:nvSpPr>
          <p:cNvPr id="3" name="Content Placeholder 2">
            <a:extLst>
              <a:ext uri="{FF2B5EF4-FFF2-40B4-BE49-F238E27FC236}">
                <a16:creationId xmlns:a16="http://schemas.microsoft.com/office/drawing/2014/main" id="{CD3C5E51-6883-391D-DA5E-E2B7028C1B4B}"/>
              </a:ext>
            </a:extLst>
          </p:cNvPr>
          <p:cNvSpPr>
            <a:spLocks noGrp="1"/>
          </p:cNvSpPr>
          <p:nvPr>
            <p:ph idx="1"/>
          </p:nvPr>
        </p:nvSpPr>
        <p:spPr/>
        <p:txBody>
          <a:bodyPr>
            <a:normAutofit/>
          </a:bodyPr>
          <a:lstStyle/>
          <a:p>
            <a:r>
              <a:rPr lang="en-US" dirty="0"/>
              <a:t>There are </a:t>
            </a:r>
            <a:r>
              <a:rPr lang="en-US" b="1" dirty="0"/>
              <a:t>two LVDTs</a:t>
            </a:r>
            <a:r>
              <a:rPr lang="en-US" dirty="0"/>
              <a:t> </a:t>
            </a:r>
            <a:r>
              <a:rPr lang="en-US" i="1" dirty="0"/>
              <a:t>providing</a:t>
            </a:r>
            <a:r>
              <a:rPr lang="en-US" dirty="0"/>
              <a:t> </a:t>
            </a:r>
            <a:r>
              <a:rPr lang="en-US" b="1" dirty="0"/>
              <a:t>feedback </a:t>
            </a:r>
          </a:p>
          <a:p>
            <a:pPr lvl="1"/>
            <a:r>
              <a:rPr lang="en-US" b="1" dirty="0"/>
              <a:t>Two of the three controllers </a:t>
            </a:r>
            <a:r>
              <a:rPr lang="en-US" dirty="0"/>
              <a:t>are dedicated </a:t>
            </a:r>
            <a:r>
              <a:rPr lang="en-US" b="1" dirty="0"/>
              <a:t>to one LVDT each</a:t>
            </a:r>
            <a:r>
              <a:rPr lang="en-US" dirty="0"/>
              <a:t>, while the </a:t>
            </a:r>
            <a:r>
              <a:rPr lang="en-US" b="1" dirty="0"/>
              <a:t>third selects</a:t>
            </a:r>
            <a:r>
              <a:rPr lang="en-US" dirty="0"/>
              <a:t> the </a:t>
            </a:r>
            <a:r>
              <a:rPr lang="en-US" b="1" dirty="0"/>
              <a:t>highest feedback through</a:t>
            </a:r>
            <a:r>
              <a:rPr lang="en-US" dirty="0"/>
              <a:t> a </a:t>
            </a:r>
            <a:r>
              <a:rPr lang="en-US" b="1" dirty="0"/>
              <a:t>high–select diode gate</a:t>
            </a:r>
            <a:r>
              <a:rPr lang="en-US" dirty="0"/>
              <a:t>. </a:t>
            </a:r>
          </a:p>
          <a:p>
            <a:r>
              <a:rPr lang="en-US" b="1" dirty="0"/>
              <a:t>If</a:t>
            </a:r>
            <a:r>
              <a:rPr lang="en-US" dirty="0"/>
              <a:t> the </a:t>
            </a:r>
            <a:r>
              <a:rPr lang="en-US" b="1" dirty="0"/>
              <a:t>feedback</a:t>
            </a:r>
            <a:r>
              <a:rPr lang="en-US" dirty="0"/>
              <a:t> is </a:t>
            </a:r>
            <a:r>
              <a:rPr lang="en-US" b="1" dirty="0"/>
              <a:t>in error with FSROUT</a:t>
            </a:r>
            <a:r>
              <a:rPr lang="en-US" dirty="0"/>
              <a:t>, the </a:t>
            </a:r>
            <a:r>
              <a:rPr lang="en-US" b="1" dirty="0"/>
              <a:t>operational amplifier </a:t>
            </a:r>
            <a:r>
              <a:rPr lang="en-US" dirty="0"/>
              <a:t>on the </a:t>
            </a:r>
            <a:r>
              <a:rPr lang="en-US" i="1" dirty="0"/>
              <a:t>VSVO card </a:t>
            </a:r>
            <a:r>
              <a:rPr lang="en-US" dirty="0"/>
              <a:t>will </a:t>
            </a:r>
            <a:r>
              <a:rPr lang="en-US" b="1" dirty="0"/>
              <a:t>change the signal to </a:t>
            </a:r>
            <a:r>
              <a:rPr lang="en-US" dirty="0"/>
              <a:t>the </a:t>
            </a:r>
            <a:r>
              <a:rPr lang="en-US" b="1" dirty="0"/>
              <a:t>hydraulic </a:t>
            </a:r>
            <a:r>
              <a:rPr lang="en-US" b="1" dirty="0" err="1"/>
              <a:t>servovalve</a:t>
            </a:r>
            <a:r>
              <a:rPr lang="en-US" b="1" dirty="0"/>
              <a:t> </a:t>
            </a:r>
          </a:p>
          <a:p>
            <a:pPr lvl="1"/>
            <a:r>
              <a:rPr lang="en-US" b="1" dirty="0"/>
              <a:t>To drive </a:t>
            </a:r>
            <a:r>
              <a:rPr lang="en-US" dirty="0"/>
              <a:t>the </a:t>
            </a:r>
            <a:r>
              <a:rPr lang="en-US" b="1" dirty="0"/>
              <a:t>gas control valve in </a:t>
            </a:r>
            <a:r>
              <a:rPr lang="en-US" dirty="0"/>
              <a:t>a </a:t>
            </a:r>
            <a:r>
              <a:rPr lang="en-US" b="1" dirty="0"/>
              <a:t>direction to decrease the error</a:t>
            </a:r>
            <a:r>
              <a:rPr lang="en-US" dirty="0"/>
              <a:t>. </a:t>
            </a:r>
          </a:p>
          <a:p>
            <a:pPr lvl="1"/>
            <a:r>
              <a:rPr lang="en-US" dirty="0"/>
              <a:t>In this way </a:t>
            </a:r>
          </a:p>
          <a:p>
            <a:pPr lvl="2"/>
            <a:r>
              <a:rPr lang="en-US" dirty="0"/>
              <a:t>The </a:t>
            </a:r>
            <a:r>
              <a:rPr lang="en-US" b="1" dirty="0"/>
              <a:t>desired relationship between position and FSR2 is maintained </a:t>
            </a:r>
            <a:r>
              <a:rPr lang="en-US" dirty="0"/>
              <a:t>and </a:t>
            </a:r>
          </a:p>
          <a:p>
            <a:pPr lvl="2"/>
            <a:r>
              <a:rPr lang="en-US" dirty="0"/>
              <a:t>The </a:t>
            </a:r>
            <a:r>
              <a:rPr lang="en-US" b="1" dirty="0"/>
              <a:t>control valve correctly meters the gas fuel</a:t>
            </a:r>
            <a:r>
              <a:rPr lang="en-US" dirty="0"/>
              <a:t>. (Figure 18).</a:t>
            </a:r>
          </a:p>
        </p:txBody>
      </p:sp>
    </p:spTree>
    <p:extLst>
      <p:ext uri="{BB962C8B-B14F-4D97-AF65-F5344CB8AC3E}">
        <p14:creationId xmlns:p14="http://schemas.microsoft.com/office/powerpoint/2010/main" val="2446985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0558D5-9CDD-9A1F-B142-0D59626A99ED}"/>
              </a:ext>
            </a:extLst>
          </p:cNvPr>
          <p:cNvPicPr>
            <a:picLocks noChangeAspect="1"/>
          </p:cNvPicPr>
          <p:nvPr/>
        </p:nvPicPr>
        <p:blipFill>
          <a:blip r:embed="rId2"/>
          <a:stretch>
            <a:fillRect/>
          </a:stretch>
        </p:blipFill>
        <p:spPr>
          <a:xfrm>
            <a:off x="1559169" y="25630"/>
            <a:ext cx="8820000" cy="6806739"/>
          </a:xfrm>
          <a:prstGeom prst="rect">
            <a:avLst/>
          </a:prstGeom>
        </p:spPr>
      </p:pic>
    </p:spTree>
    <p:extLst>
      <p:ext uri="{BB962C8B-B14F-4D97-AF65-F5344CB8AC3E}">
        <p14:creationId xmlns:p14="http://schemas.microsoft.com/office/powerpoint/2010/main" val="8329181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E584-56D9-3DA6-6E52-38668DB47C25}"/>
              </a:ext>
            </a:extLst>
          </p:cNvPr>
          <p:cNvSpPr>
            <a:spLocks noGrp="1"/>
          </p:cNvSpPr>
          <p:nvPr>
            <p:ph type="title"/>
          </p:nvPr>
        </p:nvSpPr>
        <p:spPr/>
        <p:txBody>
          <a:bodyPr/>
          <a:lstStyle/>
          <a:p>
            <a:r>
              <a:rPr lang="en-US" dirty="0"/>
              <a:t>Gas Control Valves [</a:t>
            </a:r>
            <a:r>
              <a:rPr lang="en-US" dirty="0" err="1"/>
              <a:t>conti</a:t>
            </a:r>
            <a:r>
              <a:rPr lang="en-US" dirty="0"/>
              <a:t>.]</a:t>
            </a:r>
          </a:p>
        </p:txBody>
      </p:sp>
      <p:sp>
        <p:nvSpPr>
          <p:cNvPr id="3" name="Content Placeholder 2">
            <a:extLst>
              <a:ext uri="{FF2B5EF4-FFF2-40B4-BE49-F238E27FC236}">
                <a16:creationId xmlns:a16="http://schemas.microsoft.com/office/drawing/2014/main" id="{8D380D91-5ADE-E134-DD49-D3536683E6D9}"/>
              </a:ext>
            </a:extLst>
          </p:cNvPr>
          <p:cNvSpPr>
            <a:spLocks noGrp="1"/>
          </p:cNvSpPr>
          <p:nvPr>
            <p:ph idx="1"/>
          </p:nvPr>
        </p:nvSpPr>
        <p:spPr/>
        <p:txBody>
          <a:bodyPr>
            <a:normAutofit fontScale="92500" lnSpcReduction="10000"/>
          </a:bodyPr>
          <a:lstStyle/>
          <a:p>
            <a:r>
              <a:rPr lang="en-US" dirty="0"/>
              <a:t>The </a:t>
            </a:r>
            <a:r>
              <a:rPr lang="en-US" b="1" dirty="0"/>
              <a:t>plug in the gas control valve </a:t>
            </a:r>
            <a:r>
              <a:rPr lang="en-US" dirty="0"/>
              <a:t>is contoured to </a:t>
            </a:r>
            <a:r>
              <a:rPr lang="en-US" b="1" dirty="0"/>
              <a:t>provide the proper flow area in relation to valve stroke. </a:t>
            </a:r>
          </a:p>
          <a:p>
            <a:r>
              <a:rPr lang="en-US" dirty="0"/>
              <a:t>The </a:t>
            </a:r>
            <a:r>
              <a:rPr lang="en-US" i="1" dirty="0"/>
              <a:t>gas control valve </a:t>
            </a:r>
            <a:r>
              <a:rPr lang="en-US" b="1" dirty="0"/>
              <a:t>uses a skirted valve disc and venturi </a:t>
            </a:r>
            <a:r>
              <a:rPr lang="en-US" dirty="0"/>
              <a:t>seat </a:t>
            </a:r>
            <a:r>
              <a:rPr lang="en-US" b="1" dirty="0"/>
              <a:t>to obtain adequate pressure recovery. </a:t>
            </a:r>
          </a:p>
          <a:p>
            <a:r>
              <a:rPr lang="en-US" b="1" dirty="0"/>
              <a:t>High pressure recovery occurs at overall valve pressure ratios</a:t>
            </a:r>
            <a:r>
              <a:rPr lang="en-US" dirty="0"/>
              <a:t> substantially </a:t>
            </a:r>
            <a:r>
              <a:rPr lang="en-US" b="1" dirty="0"/>
              <a:t>less than the critical pressure ratio</a:t>
            </a:r>
            <a:r>
              <a:rPr lang="en-US" dirty="0"/>
              <a:t>. </a:t>
            </a:r>
          </a:p>
          <a:p>
            <a:pPr lvl="1"/>
            <a:r>
              <a:rPr lang="en-US" dirty="0"/>
              <a:t>The </a:t>
            </a:r>
            <a:r>
              <a:rPr lang="en-US" b="1" dirty="0"/>
              <a:t>net result</a:t>
            </a:r>
            <a:r>
              <a:rPr lang="en-US" dirty="0"/>
              <a:t> is that </a:t>
            </a:r>
            <a:r>
              <a:rPr lang="en-US" b="1" dirty="0"/>
              <a:t>flow through the control valve</a:t>
            </a:r>
            <a:r>
              <a:rPr lang="en-US" dirty="0"/>
              <a:t> is </a:t>
            </a:r>
            <a:r>
              <a:rPr lang="en-US" b="1" dirty="0"/>
              <a:t>independent of valve pressure drop. </a:t>
            </a:r>
          </a:p>
          <a:p>
            <a:pPr lvl="1"/>
            <a:r>
              <a:rPr lang="en-US" b="1" dirty="0"/>
              <a:t>Gas flow </a:t>
            </a:r>
            <a:r>
              <a:rPr lang="en-US" dirty="0"/>
              <a:t>then is a </a:t>
            </a:r>
            <a:r>
              <a:rPr lang="en-US" b="1" dirty="0"/>
              <a:t>function of valve inlet pressure P2 and valve area only.</a:t>
            </a:r>
          </a:p>
          <a:p>
            <a:r>
              <a:rPr lang="en-US" dirty="0"/>
              <a:t>An </a:t>
            </a:r>
            <a:r>
              <a:rPr lang="en-US" b="1" dirty="0"/>
              <a:t>open or a short circuit in one of the servo coils</a:t>
            </a:r>
            <a:r>
              <a:rPr lang="en-US" dirty="0"/>
              <a:t> or in the </a:t>
            </a:r>
            <a:r>
              <a:rPr lang="en-US" b="1" dirty="0"/>
              <a:t>signal to one coil does not cause a trip</a:t>
            </a:r>
            <a:r>
              <a:rPr lang="en-US" dirty="0"/>
              <a:t>. </a:t>
            </a:r>
          </a:p>
          <a:p>
            <a:pPr lvl="1"/>
            <a:r>
              <a:rPr lang="en-US" b="1" dirty="0"/>
              <a:t>Each GCV </a:t>
            </a:r>
            <a:r>
              <a:rPr lang="en-US" dirty="0"/>
              <a:t>has </a:t>
            </a:r>
            <a:r>
              <a:rPr lang="en-US" b="1" dirty="0"/>
              <a:t>two LVDTs </a:t>
            </a:r>
            <a:r>
              <a:rPr lang="en-US" dirty="0"/>
              <a:t>and </a:t>
            </a:r>
            <a:r>
              <a:rPr lang="en-US" b="1" dirty="0"/>
              <a:t>can run correctly on one</a:t>
            </a:r>
            <a:r>
              <a:rPr lang="en-US" dirty="0"/>
              <a:t>.</a:t>
            </a:r>
          </a:p>
        </p:txBody>
      </p:sp>
    </p:spTree>
    <p:extLst>
      <p:ext uri="{BB962C8B-B14F-4D97-AF65-F5344CB8AC3E}">
        <p14:creationId xmlns:p14="http://schemas.microsoft.com/office/powerpoint/2010/main" val="4056665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2EAD-E92F-C90E-3BA3-5B23382DB3F1}"/>
              </a:ext>
            </a:extLst>
          </p:cNvPr>
          <p:cNvSpPr>
            <a:spLocks noGrp="1"/>
          </p:cNvSpPr>
          <p:nvPr>
            <p:ph type="title"/>
          </p:nvPr>
        </p:nvSpPr>
        <p:spPr/>
        <p:txBody>
          <a:bodyPr/>
          <a:lstStyle/>
          <a:p>
            <a:r>
              <a:rPr lang="en-US" dirty="0"/>
              <a:t>Stop/Speed Ratio Valve</a:t>
            </a:r>
          </a:p>
        </p:txBody>
      </p:sp>
      <p:sp>
        <p:nvSpPr>
          <p:cNvPr id="3" name="Content Placeholder 2">
            <a:extLst>
              <a:ext uri="{FF2B5EF4-FFF2-40B4-BE49-F238E27FC236}">
                <a16:creationId xmlns:a16="http://schemas.microsoft.com/office/drawing/2014/main" id="{76A261D4-91EB-4EB4-BA9B-F82727952421}"/>
              </a:ext>
            </a:extLst>
          </p:cNvPr>
          <p:cNvSpPr>
            <a:spLocks noGrp="1"/>
          </p:cNvSpPr>
          <p:nvPr>
            <p:ph idx="1"/>
          </p:nvPr>
        </p:nvSpPr>
        <p:spPr/>
        <p:txBody>
          <a:bodyPr>
            <a:normAutofit/>
          </a:bodyPr>
          <a:lstStyle/>
          <a:p>
            <a:r>
              <a:rPr lang="en-US" dirty="0"/>
              <a:t>The speed ratio/stop valve is a </a:t>
            </a:r>
            <a:r>
              <a:rPr lang="en-US" b="1" dirty="0"/>
              <a:t>dual function valve</a:t>
            </a:r>
            <a:r>
              <a:rPr lang="en-US" dirty="0"/>
              <a:t>. </a:t>
            </a:r>
          </a:p>
          <a:p>
            <a:r>
              <a:rPr lang="en-US" dirty="0"/>
              <a:t>It serves as a </a:t>
            </a:r>
            <a:r>
              <a:rPr lang="en-US" b="1" dirty="0"/>
              <a:t>pressure regulating valve </a:t>
            </a:r>
            <a:r>
              <a:rPr lang="en-US" dirty="0"/>
              <a:t>to </a:t>
            </a:r>
            <a:r>
              <a:rPr lang="en-US" b="1" dirty="0"/>
              <a:t>hold a desired fuel gas pressure </a:t>
            </a:r>
            <a:r>
              <a:rPr lang="en-US" dirty="0"/>
              <a:t>ahead of the </a:t>
            </a:r>
            <a:r>
              <a:rPr lang="en-US" b="1" dirty="0"/>
              <a:t>gas control valve </a:t>
            </a:r>
            <a:r>
              <a:rPr lang="en-US" dirty="0"/>
              <a:t>and it also serves as a </a:t>
            </a:r>
            <a:r>
              <a:rPr lang="en-US" b="1" dirty="0"/>
              <a:t>stop valve</a:t>
            </a:r>
            <a:r>
              <a:rPr lang="en-US" dirty="0"/>
              <a:t>. As a stop valve it is an </a:t>
            </a:r>
            <a:r>
              <a:rPr lang="en-US" b="1" dirty="0"/>
              <a:t>integral part of the protection system</a:t>
            </a:r>
            <a:r>
              <a:rPr lang="en-US" dirty="0"/>
              <a:t>. </a:t>
            </a:r>
          </a:p>
          <a:p>
            <a:r>
              <a:rPr lang="en-US" b="1" dirty="0"/>
              <a:t>Any emergency trip or normal shutdown </a:t>
            </a:r>
            <a:r>
              <a:rPr lang="en-US" dirty="0"/>
              <a:t>will move the valve to its </a:t>
            </a:r>
            <a:r>
              <a:rPr lang="en-US" b="1" dirty="0"/>
              <a:t>closed position shutting off gas fuel flow </a:t>
            </a:r>
            <a:r>
              <a:rPr lang="en-US" dirty="0"/>
              <a:t>to the turbine. This is done either by </a:t>
            </a:r>
          </a:p>
          <a:p>
            <a:pPr lvl="1"/>
            <a:r>
              <a:rPr lang="en-US" dirty="0"/>
              <a:t>Dumping hydraulic oil from the Stop/Speed Ratio Valve VH–5 hydraulic trip relay (or) </a:t>
            </a:r>
          </a:p>
          <a:p>
            <a:pPr lvl="1"/>
            <a:r>
              <a:rPr lang="en-US" dirty="0"/>
              <a:t>Driving the position control closed electrically.</a:t>
            </a:r>
          </a:p>
        </p:txBody>
      </p:sp>
    </p:spTree>
    <p:extLst>
      <p:ext uri="{BB962C8B-B14F-4D97-AF65-F5344CB8AC3E}">
        <p14:creationId xmlns:p14="http://schemas.microsoft.com/office/powerpoint/2010/main" val="225268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5EDA-87CB-8297-8B43-464D4AA48769}"/>
              </a:ext>
            </a:extLst>
          </p:cNvPr>
          <p:cNvSpPr>
            <a:spLocks noGrp="1"/>
          </p:cNvSpPr>
          <p:nvPr>
            <p:ph type="title"/>
          </p:nvPr>
        </p:nvSpPr>
        <p:spPr/>
        <p:txBody>
          <a:bodyPr/>
          <a:lstStyle/>
          <a:p>
            <a:r>
              <a:rPr lang="en-US" dirty="0"/>
              <a:t>Start–up/Shutdown Sequence and Control</a:t>
            </a:r>
          </a:p>
        </p:txBody>
      </p:sp>
      <p:sp>
        <p:nvSpPr>
          <p:cNvPr id="3" name="Content Placeholder 2">
            <a:extLst>
              <a:ext uri="{FF2B5EF4-FFF2-40B4-BE49-F238E27FC236}">
                <a16:creationId xmlns:a16="http://schemas.microsoft.com/office/drawing/2014/main" id="{206F4593-1EE6-6106-9A00-F0BC225C8582}"/>
              </a:ext>
            </a:extLst>
          </p:cNvPr>
          <p:cNvSpPr>
            <a:spLocks noGrp="1"/>
          </p:cNvSpPr>
          <p:nvPr>
            <p:ph idx="1"/>
          </p:nvPr>
        </p:nvSpPr>
        <p:spPr/>
        <p:txBody>
          <a:bodyPr>
            <a:noAutofit/>
          </a:bodyPr>
          <a:lstStyle/>
          <a:p>
            <a:pPr marL="342900" lvl="0" indent="-342900">
              <a:buFont typeface="Symbol" pitchFamily="2" charset="2"/>
              <a:buChar char=""/>
            </a:pP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Start–up control</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brings the gas turbine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from zero speed up to operating speed</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safely by providing proper fuel to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establish flame, accelerate</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the turbine, and to do it in such a manner as to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minimize the low</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cycle fatigue of the hot gas path parts</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during the sequence.</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This involves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proper sequencing of command signals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to the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accessories, starting device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and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fuel control system</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buFont typeface="Symbol" pitchFamily="2" charset="2"/>
              <a:buChar char=""/>
            </a:pP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Since a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safe and successful start–up </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depends on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proper functioning of the gas turbine equipment</a:t>
            </a:r>
            <a:r>
              <a:rPr lang="en-IN" sz="2600" kern="100" dirty="0">
                <a:effectLst/>
                <a:latin typeface="Calibri" panose="020F0502020204030204" pitchFamily="34" charset="0"/>
                <a:ea typeface="Calibri" panose="020F0502020204030204" pitchFamily="34" charset="0"/>
                <a:cs typeface="Times New Roman" panose="02020603050405020304" pitchFamily="18" charset="0"/>
              </a:rPr>
              <a:t>, it is important to </a:t>
            </a:r>
            <a:r>
              <a:rPr lang="en-IN" sz="2600" b="1" kern="100" dirty="0">
                <a:effectLst/>
                <a:latin typeface="Calibri" panose="020F0502020204030204" pitchFamily="34" charset="0"/>
                <a:ea typeface="Calibri" panose="020F0502020204030204" pitchFamily="34" charset="0"/>
                <a:cs typeface="Times New Roman" panose="02020603050405020304" pitchFamily="18" charset="0"/>
              </a:rPr>
              <a:t>verify the state of selected devices in the sequence. </a:t>
            </a:r>
          </a:p>
        </p:txBody>
      </p:sp>
    </p:spTree>
    <p:extLst>
      <p:ext uri="{BB962C8B-B14F-4D97-AF65-F5344CB8AC3E}">
        <p14:creationId xmlns:p14="http://schemas.microsoft.com/office/powerpoint/2010/main" val="9129778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12D4F-C328-8B22-FF7D-FA0E3EA97D10}"/>
              </a:ext>
            </a:extLst>
          </p:cNvPr>
          <p:cNvSpPr>
            <a:spLocks noGrp="1"/>
          </p:cNvSpPr>
          <p:nvPr>
            <p:ph type="title"/>
          </p:nvPr>
        </p:nvSpPr>
        <p:spPr/>
        <p:txBody>
          <a:bodyPr/>
          <a:lstStyle/>
          <a:p>
            <a:r>
              <a:rPr lang="en-US" dirty="0"/>
              <a:t>Stop/Speed Ratio Valve [</a:t>
            </a:r>
            <a:r>
              <a:rPr lang="en-US" dirty="0" err="1"/>
              <a:t>conti</a:t>
            </a:r>
            <a:r>
              <a:rPr lang="en-US" dirty="0"/>
              <a:t>.]</a:t>
            </a:r>
          </a:p>
        </p:txBody>
      </p:sp>
      <p:sp>
        <p:nvSpPr>
          <p:cNvPr id="3" name="Content Placeholder 2">
            <a:extLst>
              <a:ext uri="{FF2B5EF4-FFF2-40B4-BE49-F238E27FC236}">
                <a16:creationId xmlns:a16="http://schemas.microsoft.com/office/drawing/2014/main" id="{3672CE95-14B5-0613-CB66-EC5061B0CADF}"/>
              </a:ext>
            </a:extLst>
          </p:cNvPr>
          <p:cNvSpPr>
            <a:spLocks noGrp="1"/>
          </p:cNvSpPr>
          <p:nvPr>
            <p:ph idx="1"/>
          </p:nvPr>
        </p:nvSpPr>
        <p:spPr/>
        <p:txBody>
          <a:bodyPr>
            <a:normAutofit fontScale="92500" lnSpcReduction="20000"/>
          </a:bodyPr>
          <a:lstStyle/>
          <a:p>
            <a:r>
              <a:rPr lang="en-US" dirty="0"/>
              <a:t>The stop/speed ratio valve has two control loops. There is a position loop similar to that for the gas control valve and there is a pressure control loop. (Figure 19). </a:t>
            </a:r>
          </a:p>
          <a:p>
            <a:r>
              <a:rPr lang="en-US" dirty="0"/>
              <a:t>Fuel gas pressure P2 at the inlet to the gas control valve is controlled by the pressure loop as a function of turbine speed. This is done by proportioning it to turbine speed signal TNH, with an offset and gain, which then becomes Gas Fuel Pressure Reference FPRG. </a:t>
            </a:r>
          </a:p>
          <a:p>
            <a:r>
              <a:rPr lang="en-US" dirty="0"/>
              <a:t>FPRG then goes to the VSVO card to be converted to an analog signal. </a:t>
            </a:r>
          </a:p>
          <a:p>
            <a:r>
              <a:rPr lang="en-US" dirty="0"/>
              <a:t>P2 pressure is measured by 96FG which outputs a voltage proportional to P2 pressure. </a:t>
            </a:r>
          </a:p>
          <a:p>
            <a:r>
              <a:rPr lang="en-US" dirty="0"/>
              <a:t>This P2 signal (FPG) is compared to the FPRG and the error signal (if any) is in turn compared with the 96SR LVDT feedback to reposition the valve as in the GCV loop.</a:t>
            </a:r>
          </a:p>
        </p:txBody>
      </p:sp>
    </p:spTree>
    <p:extLst>
      <p:ext uri="{BB962C8B-B14F-4D97-AF65-F5344CB8AC3E}">
        <p14:creationId xmlns:p14="http://schemas.microsoft.com/office/powerpoint/2010/main" val="13337174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1FB555-287D-4102-151B-29F1A1F6AD11}"/>
              </a:ext>
            </a:extLst>
          </p:cNvPr>
          <p:cNvPicPr>
            <a:picLocks noChangeAspect="1"/>
          </p:cNvPicPr>
          <p:nvPr/>
        </p:nvPicPr>
        <p:blipFill>
          <a:blip r:embed="rId2"/>
          <a:stretch>
            <a:fillRect/>
          </a:stretch>
        </p:blipFill>
        <p:spPr>
          <a:xfrm>
            <a:off x="3376298" y="0"/>
            <a:ext cx="5439404" cy="6858000"/>
          </a:xfrm>
          <a:prstGeom prst="rect">
            <a:avLst/>
          </a:prstGeom>
        </p:spPr>
      </p:pic>
    </p:spTree>
    <p:extLst>
      <p:ext uri="{BB962C8B-B14F-4D97-AF65-F5344CB8AC3E}">
        <p14:creationId xmlns:p14="http://schemas.microsoft.com/office/powerpoint/2010/main" val="30414928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1C159-9C98-DAE2-C9D4-DD387ACB689B}"/>
              </a:ext>
            </a:extLst>
          </p:cNvPr>
          <p:cNvSpPr>
            <a:spLocks noGrp="1"/>
          </p:cNvSpPr>
          <p:nvPr>
            <p:ph type="title"/>
          </p:nvPr>
        </p:nvSpPr>
        <p:spPr/>
        <p:txBody>
          <a:bodyPr/>
          <a:lstStyle/>
          <a:p>
            <a:r>
              <a:rPr lang="en-US" dirty="0"/>
              <a:t>Stop/Speed Ratio Valve [</a:t>
            </a:r>
            <a:r>
              <a:rPr lang="en-US" dirty="0" err="1"/>
              <a:t>conti</a:t>
            </a:r>
            <a:r>
              <a:rPr lang="en-US" dirty="0"/>
              <a:t>.]</a:t>
            </a:r>
          </a:p>
        </p:txBody>
      </p:sp>
      <p:sp>
        <p:nvSpPr>
          <p:cNvPr id="3" name="Content Placeholder 2">
            <a:extLst>
              <a:ext uri="{FF2B5EF4-FFF2-40B4-BE49-F238E27FC236}">
                <a16:creationId xmlns:a16="http://schemas.microsoft.com/office/drawing/2014/main" id="{D58D0F4C-034F-38A3-B617-EE2FEA8773F6}"/>
              </a:ext>
            </a:extLst>
          </p:cNvPr>
          <p:cNvSpPr>
            <a:spLocks noGrp="1"/>
          </p:cNvSpPr>
          <p:nvPr>
            <p:ph idx="1"/>
          </p:nvPr>
        </p:nvSpPr>
        <p:spPr/>
        <p:txBody>
          <a:bodyPr>
            <a:normAutofit/>
          </a:bodyPr>
          <a:lstStyle/>
          <a:p>
            <a:r>
              <a:rPr lang="en-US" dirty="0"/>
              <a:t>The stop/speed ratio valve provides a positive stop to fuel gas flow when required by a normal shut– down, emergency trip, or a no–run condition. </a:t>
            </a:r>
          </a:p>
          <a:p>
            <a:r>
              <a:rPr lang="en-US" dirty="0"/>
              <a:t>Hydraulic trip dump valve VH–5 is located between the electro–hydraulic </a:t>
            </a:r>
            <a:r>
              <a:rPr lang="en-US" dirty="0" err="1"/>
              <a:t>servovalve</a:t>
            </a:r>
            <a:r>
              <a:rPr lang="en-US" dirty="0"/>
              <a:t> 90SR and the hydraulic actuating cylinder. This dump valve is operated by the low pressure control oil trip system. </a:t>
            </a:r>
          </a:p>
          <a:p>
            <a:r>
              <a:rPr lang="en-US" dirty="0"/>
              <a:t>If </a:t>
            </a:r>
            <a:r>
              <a:rPr lang="en-US" dirty="0" err="1"/>
              <a:t>permissives</a:t>
            </a:r>
            <a:r>
              <a:rPr lang="en-US" dirty="0"/>
              <a:t> L4 and L3GRV are ‘true’ the trip oil (OLT) is at normal pressure and the dump valve is maintained in a position that allows </a:t>
            </a:r>
            <a:r>
              <a:rPr lang="en-US" dirty="0" err="1"/>
              <a:t>servovalve</a:t>
            </a:r>
            <a:r>
              <a:rPr lang="en-US" dirty="0"/>
              <a:t> 90SR to control the cylinder position.</a:t>
            </a:r>
          </a:p>
        </p:txBody>
      </p:sp>
    </p:spTree>
    <p:extLst>
      <p:ext uri="{BB962C8B-B14F-4D97-AF65-F5344CB8AC3E}">
        <p14:creationId xmlns:p14="http://schemas.microsoft.com/office/powerpoint/2010/main" val="17554152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1B1C-4FEC-7E03-68F9-609EABE25219}"/>
              </a:ext>
            </a:extLst>
          </p:cNvPr>
          <p:cNvSpPr>
            <a:spLocks noGrp="1"/>
          </p:cNvSpPr>
          <p:nvPr>
            <p:ph type="title"/>
          </p:nvPr>
        </p:nvSpPr>
        <p:spPr/>
        <p:txBody>
          <a:bodyPr/>
          <a:lstStyle/>
          <a:p>
            <a:r>
              <a:rPr lang="en-US" dirty="0"/>
              <a:t>Stop/Speed Ratio Valve [</a:t>
            </a:r>
            <a:r>
              <a:rPr lang="en-US" dirty="0" err="1"/>
              <a:t>conti</a:t>
            </a:r>
            <a:r>
              <a:rPr lang="en-US" dirty="0"/>
              <a:t>.]</a:t>
            </a:r>
          </a:p>
        </p:txBody>
      </p:sp>
      <p:sp>
        <p:nvSpPr>
          <p:cNvPr id="3" name="Content Placeholder 2">
            <a:extLst>
              <a:ext uri="{FF2B5EF4-FFF2-40B4-BE49-F238E27FC236}">
                <a16:creationId xmlns:a16="http://schemas.microsoft.com/office/drawing/2014/main" id="{9E25B7A9-2B93-6DA5-48B2-B8DA2938A0B2}"/>
              </a:ext>
            </a:extLst>
          </p:cNvPr>
          <p:cNvSpPr>
            <a:spLocks noGrp="1"/>
          </p:cNvSpPr>
          <p:nvPr>
            <p:ph idx="1"/>
          </p:nvPr>
        </p:nvSpPr>
        <p:spPr/>
        <p:txBody>
          <a:bodyPr/>
          <a:lstStyle/>
          <a:p>
            <a:r>
              <a:rPr lang="en-US" dirty="0"/>
              <a:t>When the </a:t>
            </a:r>
            <a:r>
              <a:rPr lang="en-US" b="1" dirty="0"/>
              <a:t>trip oil pressure is lo</a:t>
            </a:r>
            <a:r>
              <a:rPr lang="en-US" dirty="0"/>
              <a:t>w (as in the case of </a:t>
            </a:r>
            <a:r>
              <a:rPr lang="en-US" b="1" dirty="0"/>
              <a:t>normal or emergency shutdown</a:t>
            </a:r>
            <a:r>
              <a:rPr lang="en-US" dirty="0"/>
              <a:t>), </a:t>
            </a:r>
            <a:r>
              <a:rPr lang="en-US" i="1" dirty="0"/>
              <a:t>the dump valve spring shifts a spool valve to a position which dumps the high pressure hydraulic oil (OH) in the speed ratio/stop valve actuating cylinder to the lube oil reservoir. </a:t>
            </a:r>
          </a:p>
          <a:p>
            <a:r>
              <a:rPr lang="en-US" dirty="0"/>
              <a:t>The </a:t>
            </a:r>
            <a:r>
              <a:rPr lang="en-US" b="1" dirty="0"/>
              <a:t>closing spring atop </a:t>
            </a:r>
            <a:r>
              <a:rPr lang="en-US" dirty="0"/>
              <a:t>the valve plug instantly </a:t>
            </a:r>
            <a:r>
              <a:rPr lang="en-US" b="1" dirty="0"/>
              <a:t>shuts the valve</a:t>
            </a:r>
            <a:r>
              <a:rPr lang="en-US" dirty="0"/>
              <a:t>, thereby </a:t>
            </a:r>
            <a:r>
              <a:rPr lang="en-US" b="1" dirty="0"/>
              <a:t>shutting off fuel flow to the combustors</a:t>
            </a:r>
            <a:r>
              <a:rPr lang="en-US" dirty="0"/>
              <a:t>.</a:t>
            </a:r>
          </a:p>
        </p:txBody>
      </p:sp>
    </p:spTree>
    <p:extLst>
      <p:ext uri="{BB962C8B-B14F-4D97-AF65-F5344CB8AC3E}">
        <p14:creationId xmlns:p14="http://schemas.microsoft.com/office/powerpoint/2010/main" val="18303992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BEAF-17DB-4C3E-F14C-934C0A0043FD}"/>
              </a:ext>
            </a:extLst>
          </p:cNvPr>
          <p:cNvSpPr>
            <a:spLocks noGrp="1"/>
          </p:cNvSpPr>
          <p:nvPr>
            <p:ph type="title"/>
          </p:nvPr>
        </p:nvSpPr>
        <p:spPr/>
        <p:txBody>
          <a:bodyPr/>
          <a:lstStyle/>
          <a:p>
            <a:r>
              <a:rPr lang="en-US" dirty="0"/>
              <a:t>Stop/Speed Ratio Valve [</a:t>
            </a:r>
            <a:r>
              <a:rPr lang="en-US" dirty="0" err="1"/>
              <a:t>conti</a:t>
            </a:r>
            <a:r>
              <a:rPr lang="en-US" dirty="0"/>
              <a:t>.]</a:t>
            </a:r>
          </a:p>
        </p:txBody>
      </p:sp>
      <p:sp>
        <p:nvSpPr>
          <p:cNvPr id="3" name="Content Placeholder 2">
            <a:extLst>
              <a:ext uri="{FF2B5EF4-FFF2-40B4-BE49-F238E27FC236}">
                <a16:creationId xmlns:a16="http://schemas.microsoft.com/office/drawing/2014/main" id="{AD54BD98-3664-CACC-65F2-BFF23E3E8CBA}"/>
              </a:ext>
            </a:extLst>
          </p:cNvPr>
          <p:cNvSpPr>
            <a:spLocks noGrp="1"/>
          </p:cNvSpPr>
          <p:nvPr>
            <p:ph idx="1"/>
          </p:nvPr>
        </p:nvSpPr>
        <p:spPr/>
        <p:txBody>
          <a:bodyPr>
            <a:normAutofit fontScale="92500" lnSpcReduction="10000"/>
          </a:bodyPr>
          <a:lstStyle/>
          <a:p>
            <a:r>
              <a:rPr lang="en-US" dirty="0"/>
              <a:t>In addition to being displayed, the </a:t>
            </a:r>
            <a:r>
              <a:rPr lang="en-US" b="1" dirty="0"/>
              <a:t>feedback signals and the control signals </a:t>
            </a:r>
            <a:r>
              <a:rPr lang="en-US" dirty="0"/>
              <a:t>of </a:t>
            </a:r>
            <a:r>
              <a:rPr lang="en-US" b="1" dirty="0"/>
              <a:t>both valves </a:t>
            </a:r>
            <a:r>
              <a:rPr lang="en-US" dirty="0"/>
              <a:t>are </a:t>
            </a:r>
            <a:r>
              <a:rPr lang="en-US" b="1" dirty="0"/>
              <a:t>compared to normal operating limits</a:t>
            </a:r>
            <a:r>
              <a:rPr lang="en-US" dirty="0"/>
              <a:t>, and if they go </a:t>
            </a:r>
            <a:r>
              <a:rPr lang="en-US" b="1" dirty="0"/>
              <a:t>outside of these limits </a:t>
            </a:r>
            <a:r>
              <a:rPr lang="en-US" dirty="0"/>
              <a:t>there will be </a:t>
            </a:r>
            <a:r>
              <a:rPr lang="en-US" b="1" dirty="0"/>
              <a:t>an alarm</a:t>
            </a:r>
            <a:r>
              <a:rPr lang="en-US" dirty="0"/>
              <a:t>. </a:t>
            </a:r>
          </a:p>
          <a:p>
            <a:r>
              <a:rPr lang="en-US" dirty="0"/>
              <a:t>Typical alarms:</a:t>
            </a:r>
          </a:p>
          <a:p>
            <a:pPr lvl="1"/>
            <a:r>
              <a:rPr lang="en-US" dirty="0"/>
              <a:t>L60FSGH: Excessive fuel flow on start–up</a:t>
            </a:r>
          </a:p>
          <a:p>
            <a:pPr lvl="1"/>
            <a:r>
              <a:rPr lang="en-US" dirty="0"/>
              <a:t>L3GRVFB: Loss of LVDT feedback on the SRV</a:t>
            </a:r>
          </a:p>
          <a:p>
            <a:pPr lvl="1"/>
            <a:r>
              <a:rPr lang="en-US" dirty="0"/>
              <a:t>L3GRVO: SRV open prior to permissive to open</a:t>
            </a:r>
          </a:p>
          <a:p>
            <a:pPr lvl="1"/>
            <a:r>
              <a:rPr lang="en-US" dirty="0"/>
              <a:t>L3GRVSC: Servo current to SRV detected prior to permissive to open</a:t>
            </a:r>
          </a:p>
          <a:p>
            <a:pPr lvl="1"/>
            <a:r>
              <a:rPr lang="en-US" dirty="0"/>
              <a:t>L3GCVFB: Loss of LVDT feedback on the GCV</a:t>
            </a:r>
          </a:p>
          <a:p>
            <a:pPr lvl="1"/>
            <a:r>
              <a:rPr lang="en-US" dirty="0"/>
              <a:t>L3GCVO: GCV open prior to permissive to open</a:t>
            </a:r>
          </a:p>
          <a:p>
            <a:pPr lvl="1"/>
            <a:r>
              <a:rPr lang="en-US" dirty="0"/>
              <a:t>L3GCVSC: Servo current to GCV detected prior to permissive to open</a:t>
            </a:r>
          </a:p>
          <a:p>
            <a:pPr lvl="1"/>
            <a:r>
              <a:rPr lang="en-US" dirty="0"/>
              <a:t>L3GFIVP: </a:t>
            </a:r>
            <a:r>
              <a:rPr lang="en-US" dirty="0" err="1"/>
              <a:t>Intervalve</a:t>
            </a:r>
            <a:r>
              <a:rPr lang="en-US" dirty="0"/>
              <a:t> (P2) pressure low</a:t>
            </a:r>
          </a:p>
        </p:txBody>
      </p:sp>
    </p:spTree>
    <p:extLst>
      <p:ext uri="{BB962C8B-B14F-4D97-AF65-F5344CB8AC3E}">
        <p14:creationId xmlns:p14="http://schemas.microsoft.com/office/powerpoint/2010/main" val="9100219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549C-BCAD-3B44-32C7-55988652846C}"/>
              </a:ext>
            </a:extLst>
          </p:cNvPr>
          <p:cNvSpPr>
            <a:spLocks noGrp="1"/>
          </p:cNvSpPr>
          <p:nvPr>
            <p:ph type="title"/>
          </p:nvPr>
        </p:nvSpPr>
        <p:spPr/>
        <p:txBody>
          <a:bodyPr/>
          <a:lstStyle/>
          <a:p>
            <a:r>
              <a:rPr lang="en-US" dirty="0"/>
              <a:t>Stop/Speed Ratio Valve [</a:t>
            </a:r>
            <a:r>
              <a:rPr lang="en-US" dirty="0" err="1"/>
              <a:t>conti</a:t>
            </a:r>
            <a:r>
              <a:rPr lang="en-US" dirty="0"/>
              <a:t>.]</a:t>
            </a:r>
          </a:p>
        </p:txBody>
      </p:sp>
      <p:sp>
        <p:nvSpPr>
          <p:cNvPr id="3" name="Content Placeholder 2">
            <a:extLst>
              <a:ext uri="{FF2B5EF4-FFF2-40B4-BE49-F238E27FC236}">
                <a16:creationId xmlns:a16="http://schemas.microsoft.com/office/drawing/2014/main" id="{F5E2EDAF-1762-B55F-FD73-2A610D24917B}"/>
              </a:ext>
            </a:extLst>
          </p:cNvPr>
          <p:cNvSpPr>
            <a:spLocks noGrp="1"/>
          </p:cNvSpPr>
          <p:nvPr>
            <p:ph idx="1"/>
          </p:nvPr>
        </p:nvSpPr>
        <p:spPr/>
        <p:txBody>
          <a:bodyPr/>
          <a:lstStyle/>
          <a:p>
            <a:r>
              <a:rPr lang="en-US" dirty="0"/>
              <a:t>The </a:t>
            </a:r>
            <a:r>
              <a:rPr lang="en-US" b="1" dirty="0" err="1"/>
              <a:t>servovalves</a:t>
            </a:r>
            <a:r>
              <a:rPr lang="en-US" b="1" dirty="0"/>
              <a:t> </a:t>
            </a:r>
            <a:r>
              <a:rPr lang="en-US" dirty="0"/>
              <a:t>are </a:t>
            </a:r>
            <a:r>
              <a:rPr lang="en-US" b="1" dirty="0"/>
              <a:t>furnished</a:t>
            </a:r>
            <a:r>
              <a:rPr lang="en-US" dirty="0"/>
              <a:t> </a:t>
            </a:r>
            <a:r>
              <a:rPr lang="en-US" b="1" dirty="0"/>
              <a:t>with</a:t>
            </a:r>
            <a:r>
              <a:rPr lang="en-US" dirty="0"/>
              <a:t> a </a:t>
            </a:r>
            <a:r>
              <a:rPr lang="en-US" b="1" dirty="0"/>
              <a:t>mechanical null offset bias </a:t>
            </a:r>
          </a:p>
          <a:p>
            <a:pPr lvl="1"/>
            <a:r>
              <a:rPr lang="en-US" dirty="0"/>
              <a:t>To cause the </a:t>
            </a:r>
            <a:r>
              <a:rPr lang="en-US" b="1" dirty="0"/>
              <a:t>gas control valve or speed ratio valve</a:t>
            </a:r>
            <a:r>
              <a:rPr lang="en-US" dirty="0"/>
              <a:t> to </a:t>
            </a:r>
            <a:r>
              <a:rPr lang="en-US" b="1" dirty="0"/>
              <a:t>go to </a:t>
            </a:r>
            <a:r>
              <a:rPr lang="en-US" dirty="0"/>
              <a:t>the </a:t>
            </a:r>
            <a:r>
              <a:rPr lang="en-US" b="1" dirty="0"/>
              <a:t>zero stroke position (fail safe condition)</a:t>
            </a:r>
            <a:r>
              <a:rPr lang="en-US" dirty="0"/>
              <a:t> should the </a:t>
            </a:r>
            <a:r>
              <a:rPr lang="en-US" b="1" dirty="0" err="1"/>
              <a:t>servovalve</a:t>
            </a:r>
            <a:r>
              <a:rPr lang="en-US" b="1" dirty="0"/>
              <a:t> signals or power be lost. </a:t>
            </a:r>
          </a:p>
          <a:p>
            <a:r>
              <a:rPr lang="en-US" dirty="0"/>
              <a:t>During a </a:t>
            </a:r>
            <a:r>
              <a:rPr lang="en-US" b="1" dirty="0"/>
              <a:t>trip or no–run condition</a:t>
            </a:r>
            <a:r>
              <a:rPr lang="en-US" dirty="0"/>
              <a:t>, a </a:t>
            </a:r>
            <a:r>
              <a:rPr lang="en-US" b="1" dirty="0"/>
              <a:t>positive voltage bias </a:t>
            </a:r>
            <a:r>
              <a:rPr lang="en-US" dirty="0"/>
              <a:t>is placed </a:t>
            </a:r>
            <a:r>
              <a:rPr lang="en-US" b="1" dirty="0"/>
              <a:t>on</a:t>
            </a:r>
            <a:r>
              <a:rPr lang="en-US" dirty="0"/>
              <a:t> the </a:t>
            </a:r>
            <a:r>
              <a:rPr lang="en-US" b="1" dirty="0"/>
              <a:t>servo coils</a:t>
            </a:r>
            <a:r>
              <a:rPr lang="en-US" dirty="0"/>
              <a:t> </a:t>
            </a:r>
            <a:r>
              <a:rPr lang="en-US" i="1" dirty="0"/>
              <a:t>holding them </a:t>
            </a:r>
            <a:r>
              <a:rPr lang="en-US" dirty="0"/>
              <a:t>in the ‘</a:t>
            </a:r>
            <a:r>
              <a:rPr lang="en-US" b="1" dirty="0"/>
              <a:t>valve closed’ position</a:t>
            </a:r>
            <a:r>
              <a:rPr lang="en-US" dirty="0"/>
              <a:t>.</a:t>
            </a:r>
          </a:p>
        </p:txBody>
      </p:sp>
    </p:spTree>
    <p:extLst>
      <p:ext uri="{BB962C8B-B14F-4D97-AF65-F5344CB8AC3E}">
        <p14:creationId xmlns:p14="http://schemas.microsoft.com/office/powerpoint/2010/main" val="2592118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015E-B6D3-8719-F6F1-2D51F9923391}"/>
              </a:ext>
            </a:extLst>
          </p:cNvPr>
          <p:cNvSpPr>
            <a:spLocks noGrp="1"/>
          </p:cNvSpPr>
          <p:nvPr>
            <p:ph type="title"/>
          </p:nvPr>
        </p:nvSpPr>
        <p:spPr/>
        <p:txBody>
          <a:bodyPr/>
          <a:lstStyle/>
          <a:p>
            <a:r>
              <a:rPr lang="en-US" dirty="0"/>
              <a:t>Premix Splitter Valve</a:t>
            </a:r>
          </a:p>
        </p:txBody>
      </p:sp>
      <p:sp>
        <p:nvSpPr>
          <p:cNvPr id="3" name="Content Placeholder 2">
            <a:extLst>
              <a:ext uri="{FF2B5EF4-FFF2-40B4-BE49-F238E27FC236}">
                <a16:creationId xmlns:a16="http://schemas.microsoft.com/office/drawing/2014/main" id="{83EE3EBD-C429-624A-D66A-2682FF719FF2}"/>
              </a:ext>
            </a:extLst>
          </p:cNvPr>
          <p:cNvSpPr>
            <a:spLocks noGrp="1"/>
          </p:cNvSpPr>
          <p:nvPr>
            <p:ph idx="1"/>
          </p:nvPr>
        </p:nvSpPr>
        <p:spPr/>
        <p:txBody>
          <a:bodyPr>
            <a:normAutofit/>
          </a:bodyPr>
          <a:lstStyle/>
          <a:p>
            <a:r>
              <a:rPr lang="en-US" dirty="0"/>
              <a:t>The Premix splitter valve (</a:t>
            </a:r>
            <a:r>
              <a:rPr lang="en-US" b="1" dirty="0"/>
              <a:t>PMSV) regulates the split of secondary/tertiary gas fuel flow between the secondary and tertiary gas fuel manifolds. </a:t>
            </a:r>
          </a:p>
          <a:p>
            <a:r>
              <a:rPr lang="en-US" dirty="0"/>
              <a:t>The valve is </a:t>
            </a:r>
            <a:r>
              <a:rPr lang="en-US" b="1" dirty="0"/>
              <a:t>referenced to the secondary fuel passages</a:t>
            </a:r>
            <a:r>
              <a:rPr lang="en-US" dirty="0"/>
              <a:t>, i.e. </a:t>
            </a:r>
            <a:r>
              <a:rPr lang="en-US" b="1" dirty="0"/>
              <a:t>0% valve stroke corresponds to 0% secondary fuel flow.</a:t>
            </a:r>
          </a:p>
          <a:p>
            <a:r>
              <a:rPr lang="en-US" i="1" dirty="0"/>
              <a:t>Unlike the SRV and GCV’s </a:t>
            </a:r>
            <a:r>
              <a:rPr lang="en-US" dirty="0"/>
              <a:t>the </a:t>
            </a:r>
            <a:r>
              <a:rPr lang="en-US" b="1" dirty="0"/>
              <a:t>flow</a:t>
            </a:r>
            <a:r>
              <a:rPr lang="en-US" dirty="0"/>
              <a:t> through the splitter valve is </a:t>
            </a:r>
            <a:r>
              <a:rPr lang="en-US" b="1" dirty="0"/>
              <a:t>not linear with valve position</a:t>
            </a:r>
            <a:r>
              <a:rPr lang="en-US" dirty="0"/>
              <a:t>.</a:t>
            </a:r>
          </a:p>
          <a:p>
            <a:r>
              <a:rPr lang="en-US" dirty="0"/>
              <a:t>The </a:t>
            </a:r>
            <a:r>
              <a:rPr lang="en-US" b="1" dirty="0"/>
              <a:t>control system linearizes the fuel split setpoint </a:t>
            </a:r>
            <a:r>
              <a:rPr lang="en-US" dirty="0"/>
              <a:t>and the </a:t>
            </a:r>
            <a:r>
              <a:rPr lang="en-US" b="1" dirty="0"/>
              <a:t>resulting valve position command FSRXPOUT</a:t>
            </a:r>
            <a:r>
              <a:rPr lang="en-US" dirty="0"/>
              <a:t> is </a:t>
            </a:r>
            <a:r>
              <a:rPr lang="en-US" b="1" dirty="0"/>
              <a:t>used as the position reference.</a:t>
            </a:r>
          </a:p>
        </p:txBody>
      </p:sp>
    </p:spTree>
    <p:extLst>
      <p:ext uri="{BB962C8B-B14F-4D97-AF65-F5344CB8AC3E}">
        <p14:creationId xmlns:p14="http://schemas.microsoft.com/office/powerpoint/2010/main" val="937061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F912-F551-C1FF-EB12-2C600A0180FC}"/>
              </a:ext>
            </a:extLst>
          </p:cNvPr>
          <p:cNvSpPr>
            <a:spLocks noGrp="1"/>
          </p:cNvSpPr>
          <p:nvPr>
            <p:ph type="title"/>
          </p:nvPr>
        </p:nvSpPr>
        <p:spPr/>
        <p:txBody>
          <a:bodyPr/>
          <a:lstStyle/>
          <a:p>
            <a:r>
              <a:rPr lang="en-US" dirty="0"/>
              <a:t>Dual Fuel Control</a:t>
            </a:r>
          </a:p>
        </p:txBody>
      </p:sp>
      <p:sp>
        <p:nvSpPr>
          <p:cNvPr id="3" name="Content Placeholder 2">
            <a:extLst>
              <a:ext uri="{FF2B5EF4-FFF2-40B4-BE49-F238E27FC236}">
                <a16:creationId xmlns:a16="http://schemas.microsoft.com/office/drawing/2014/main" id="{CEC2773D-850F-F92A-0F51-F9BE78175174}"/>
              </a:ext>
            </a:extLst>
          </p:cNvPr>
          <p:cNvSpPr>
            <a:spLocks noGrp="1"/>
          </p:cNvSpPr>
          <p:nvPr>
            <p:ph idx="1"/>
          </p:nvPr>
        </p:nvSpPr>
        <p:spPr/>
        <p:txBody>
          <a:bodyPr>
            <a:normAutofit lnSpcReduction="10000"/>
          </a:bodyPr>
          <a:lstStyle/>
          <a:p>
            <a:r>
              <a:rPr lang="en-US" dirty="0"/>
              <a:t>Turbines that are </a:t>
            </a:r>
            <a:r>
              <a:rPr lang="en-US" b="1" dirty="0"/>
              <a:t>designed to operate on both liquid and gaseous fuel </a:t>
            </a:r>
            <a:r>
              <a:rPr lang="en-US" dirty="0"/>
              <a:t>are equipped with </a:t>
            </a:r>
            <a:r>
              <a:rPr lang="en-US" b="1" dirty="0"/>
              <a:t>controls</a:t>
            </a:r>
            <a:r>
              <a:rPr lang="en-US" dirty="0"/>
              <a:t> to provide the following </a:t>
            </a:r>
            <a:r>
              <a:rPr lang="en-US" b="1" dirty="0"/>
              <a:t>features</a:t>
            </a:r>
            <a:r>
              <a:rPr lang="en-US" dirty="0"/>
              <a:t>:</a:t>
            </a:r>
          </a:p>
          <a:p>
            <a:pPr marL="514350" indent="-514350">
              <a:buAutoNum type="arabicPeriod"/>
            </a:pPr>
            <a:r>
              <a:rPr lang="en-US" dirty="0"/>
              <a:t>Transfer from one fuel to the other on command.</a:t>
            </a:r>
          </a:p>
          <a:p>
            <a:pPr marL="514350" indent="-514350">
              <a:buAutoNum type="arabicPeriod"/>
            </a:pPr>
            <a:r>
              <a:rPr lang="en-US" dirty="0"/>
              <a:t>Allow time for filling the lines with the type of fuel to which turbine operation is being transferred.</a:t>
            </a:r>
          </a:p>
          <a:p>
            <a:pPr marL="514350" indent="-514350">
              <a:buAutoNum type="arabicPeriod"/>
            </a:pPr>
            <a:r>
              <a:rPr lang="en-US" dirty="0"/>
              <a:t>Operation of liquid fuel nozzle purge when operating totally on gas fuel.</a:t>
            </a:r>
          </a:p>
          <a:p>
            <a:pPr marL="514350" indent="-514350">
              <a:buAutoNum type="arabicPeriod"/>
            </a:pPr>
            <a:r>
              <a:rPr lang="en-US" dirty="0"/>
              <a:t>Operation of gas fuel nozzle purge when operating totally on liquid fuel. </a:t>
            </a:r>
          </a:p>
          <a:p>
            <a:pPr marL="0" indent="0">
              <a:buNone/>
            </a:pPr>
            <a:r>
              <a:rPr lang="en-US" dirty="0"/>
              <a:t>(The software diagram for the fuel splitter is shown in Figure 20.)</a:t>
            </a:r>
          </a:p>
        </p:txBody>
      </p:sp>
    </p:spTree>
    <p:extLst>
      <p:ext uri="{BB962C8B-B14F-4D97-AF65-F5344CB8AC3E}">
        <p14:creationId xmlns:p14="http://schemas.microsoft.com/office/powerpoint/2010/main" val="17203868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99A1B-E61C-9559-0F73-A80D0F1340EA}"/>
              </a:ext>
            </a:extLst>
          </p:cNvPr>
          <p:cNvPicPr>
            <a:picLocks noChangeAspect="1"/>
          </p:cNvPicPr>
          <p:nvPr/>
        </p:nvPicPr>
        <p:blipFill>
          <a:blip r:embed="rId2"/>
          <a:stretch>
            <a:fillRect/>
          </a:stretch>
        </p:blipFill>
        <p:spPr>
          <a:xfrm>
            <a:off x="2316000" y="35822"/>
            <a:ext cx="7560000" cy="6786355"/>
          </a:xfrm>
          <a:prstGeom prst="rect">
            <a:avLst/>
          </a:prstGeom>
        </p:spPr>
      </p:pic>
    </p:spTree>
    <p:extLst>
      <p:ext uri="{BB962C8B-B14F-4D97-AF65-F5344CB8AC3E}">
        <p14:creationId xmlns:p14="http://schemas.microsoft.com/office/powerpoint/2010/main" val="11514433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B252-3F1D-1C99-3F85-5F19D7579E7B}"/>
              </a:ext>
            </a:extLst>
          </p:cNvPr>
          <p:cNvSpPr>
            <a:spLocks noGrp="1"/>
          </p:cNvSpPr>
          <p:nvPr>
            <p:ph type="title"/>
          </p:nvPr>
        </p:nvSpPr>
        <p:spPr/>
        <p:txBody>
          <a:bodyPr/>
          <a:lstStyle/>
          <a:p>
            <a:r>
              <a:rPr lang="en-US" dirty="0"/>
              <a:t>Fuel Splitter</a:t>
            </a:r>
          </a:p>
        </p:txBody>
      </p:sp>
      <p:sp>
        <p:nvSpPr>
          <p:cNvPr id="3" name="Content Placeholder 2">
            <a:extLst>
              <a:ext uri="{FF2B5EF4-FFF2-40B4-BE49-F238E27FC236}">
                <a16:creationId xmlns:a16="http://schemas.microsoft.com/office/drawing/2014/main" id="{E9A61553-234D-C06F-430A-ADC5DF891E02}"/>
              </a:ext>
            </a:extLst>
          </p:cNvPr>
          <p:cNvSpPr>
            <a:spLocks noGrp="1"/>
          </p:cNvSpPr>
          <p:nvPr>
            <p:ph idx="1"/>
          </p:nvPr>
        </p:nvSpPr>
        <p:spPr/>
        <p:txBody>
          <a:bodyPr/>
          <a:lstStyle/>
          <a:p>
            <a:r>
              <a:rPr lang="en-US" dirty="0"/>
              <a:t>FSR is divided into two signals, FSR1 and FSR2, to provide dual fuel operation. (Figure 20)</a:t>
            </a:r>
          </a:p>
          <a:p>
            <a:r>
              <a:rPr lang="en-US" b="1" dirty="0"/>
              <a:t>FSR</a:t>
            </a:r>
            <a:r>
              <a:rPr lang="en-US" dirty="0"/>
              <a:t> is </a:t>
            </a:r>
            <a:r>
              <a:rPr lang="en-US" b="1" dirty="0"/>
              <a:t>multiplied by </a:t>
            </a:r>
            <a:r>
              <a:rPr lang="en-US" dirty="0"/>
              <a:t>the </a:t>
            </a:r>
            <a:r>
              <a:rPr lang="en-US" b="1" dirty="0"/>
              <a:t>liquid fuel fraction FX1</a:t>
            </a:r>
            <a:r>
              <a:rPr lang="en-US" dirty="0"/>
              <a:t> to </a:t>
            </a:r>
            <a:r>
              <a:rPr lang="en-US" b="1" dirty="0"/>
              <a:t>produce the FSR1 signal</a:t>
            </a:r>
            <a:r>
              <a:rPr lang="en-US" dirty="0"/>
              <a:t>. </a:t>
            </a:r>
            <a:r>
              <a:rPr lang="en-US" b="1" dirty="0"/>
              <a:t>FSR1</a:t>
            </a:r>
            <a:r>
              <a:rPr lang="en-US" dirty="0"/>
              <a:t> is </a:t>
            </a:r>
            <a:r>
              <a:rPr lang="en-US" b="1" dirty="0"/>
              <a:t>then subtracted </a:t>
            </a:r>
            <a:r>
              <a:rPr lang="en-US" dirty="0"/>
              <a:t>from the FSR signal </a:t>
            </a:r>
            <a:r>
              <a:rPr lang="en-US" b="1" dirty="0"/>
              <a:t>resulting in FSR2</a:t>
            </a:r>
            <a:r>
              <a:rPr lang="en-US" dirty="0"/>
              <a:t>, the </a:t>
            </a:r>
            <a:r>
              <a:rPr lang="en-US" b="1" dirty="0"/>
              <a:t>control signal for the secondary fuel.</a:t>
            </a:r>
          </a:p>
        </p:txBody>
      </p:sp>
    </p:spTree>
    <p:extLst>
      <p:ext uri="{BB962C8B-B14F-4D97-AF65-F5344CB8AC3E}">
        <p14:creationId xmlns:p14="http://schemas.microsoft.com/office/powerpoint/2010/main" val="3950333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9493</TotalTime>
  <Words>9702</Words>
  <Application>Microsoft Macintosh PowerPoint</Application>
  <PresentationFormat>Widescreen</PresentationFormat>
  <Paragraphs>563</Paragraphs>
  <Slides>116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116</vt:i4>
      </vt:variant>
    </vt:vector>
  </HeadingPairs>
  <TitlesOfParts>
    <vt:vector size="122" baseType="lpstr">
      <vt:lpstr>Arial</vt:lpstr>
      <vt:lpstr>Calibri</vt:lpstr>
      <vt:lpstr>Calibri Light</vt:lpstr>
      <vt:lpstr>Symbol</vt:lpstr>
      <vt:lpstr>Wingdings</vt:lpstr>
      <vt:lpstr>Office Theme</vt:lpstr>
      <vt:lpstr>SPEEDTRONICTM MARK VI CONTROL SYSTEM</vt:lpstr>
      <vt:lpstr>SPEEDTRONICTM Mark VI Control</vt:lpstr>
      <vt:lpstr>CONTROL SYSTEM</vt:lpstr>
      <vt:lpstr>Basic Design: Control Schematic </vt:lpstr>
      <vt:lpstr>Basic Design</vt:lpstr>
      <vt:lpstr>Basic Design</vt:lpstr>
      <vt:lpstr>Basic Design </vt:lpstr>
      <vt:lpstr>PowerPoint Presentation</vt:lpstr>
      <vt:lpstr>Start–up/Shutdown Sequence and Control</vt:lpstr>
      <vt:lpstr>Start–up/Shutdown Sequence and Control</vt:lpstr>
      <vt:lpstr>Speed Detectors</vt:lpstr>
      <vt:lpstr>Speed Detectors [conti.]</vt:lpstr>
      <vt:lpstr>Speed Detectors [conti.]</vt:lpstr>
      <vt:lpstr>Speed Detectors [conti.]</vt:lpstr>
      <vt:lpstr>START–UP CONTROL</vt:lpstr>
      <vt:lpstr>START–UP CONTROL [conti.]</vt:lpstr>
      <vt:lpstr>START–UP CONTROL [conti.]</vt:lpstr>
      <vt:lpstr>PowerPoint Presentation</vt:lpstr>
      <vt:lpstr>START–UP CONTROL [conti.]</vt:lpstr>
      <vt:lpstr>START–UP CONTROL [conti.]</vt:lpstr>
      <vt:lpstr>START–UP CONTROL [conti.]</vt:lpstr>
      <vt:lpstr>START–UP CONTROL [conti.]</vt:lpstr>
      <vt:lpstr>START–UP CONTROL [conti.]</vt:lpstr>
      <vt:lpstr>Fired Shutdown</vt:lpstr>
      <vt:lpstr>Fired Shutdown [conti.]</vt:lpstr>
      <vt:lpstr>SPEED CONTROL</vt:lpstr>
      <vt:lpstr>SPEED CONTROL</vt:lpstr>
      <vt:lpstr>Speed Signal</vt:lpstr>
      <vt:lpstr>Speed Signal [conti.]</vt:lpstr>
      <vt:lpstr>Speed/Load Reference</vt:lpstr>
      <vt:lpstr>Speed/Load Reference [conti.]</vt:lpstr>
      <vt:lpstr>PowerPoint Presentation</vt:lpstr>
      <vt:lpstr>Speed/Load Reference [conti.]</vt:lpstr>
      <vt:lpstr>Speed/Load Reference [conti.]</vt:lpstr>
      <vt:lpstr>PowerPoint Presentation</vt:lpstr>
      <vt:lpstr>Speed/Load Reference [conti.]</vt:lpstr>
      <vt:lpstr>Synchronizing</vt:lpstr>
      <vt:lpstr>PowerPoint Presentation</vt:lpstr>
      <vt:lpstr>Synchronizing [conti.]</vt:lpstr>
      <vt:lpstr>Synchronizing [conti.]</vt:lpstr>
      <vt:lpstr>ACCELERATION CONTROL</vt:lpstr>
      <vt:lpstr>ACCELERATION CONTROL</vt:lpstr>
      <vt:lpstr>TEMPERATURE CONTROL</vt:lpstr>
      <vt:lpstr>  TEMPERATURE CONTROL  </vt:lpstr>
      <vt:lpstr>TEMPERATURE CONTROL [conti.]</vt:lpstr>
      <vt:lpstr>TEMPERATURE CONTROL [conti.]</vt:lpstr>
      <vt:lpstr>PowerPoint Presentation</vt:lpstr>
      <vt:lpstr>Exhaust Temperature Control Hardware</vt:lpstr>
      <vt:lpstr>Exhaust Temperature Control Software</vt:lpstr>
      <vt:lpstr>Exhaust Temperature Control Software [conti.]</vt:lpstr>
      <vt:lpstr>Temperature Control Command Program</vt:lpstr>
      <vt:lpstr>PowerPoint Presentation</vt:lpstr>
      <vt:lpstr>Temperature Control Command Program [conti.]</vt:lpstr>
      <vt:lpstr>Temperature Control Command Program [conti.]</vt:lpstr>
      <vt:lpstr>Temperature Control Bias Program</vt:lpstr>
      <vt:lpstr>PowerPoint Presentation</vt:lpstr>
      <vt:lpstr>Temperature Control Bias Program [conti.]</vt:lpstr>
      <vt:lpstr>Temperature Control Bias Program [conti.]</vt:lpstr>
      <vt:lpstr>Temperature Reference Select Program</vt:lpstr>
      <vt:lpstr>FUEL CONTROL SYSTEM</vt:lpstr>
      <vt:lpstr>FUEL CONTROL SYSTEM</vt:lpstr>
      <vt:lpstr>Servo Drive System</vt:lpstr>
      <vt:lpstr>PowerPoint Presentation</vt:lpstr>
      <vt:lpstr>Servo Drive System [conti.]</vt:lpstr>
      <vt:lpstr>Servo Drive System [conti.]</vt:lpstr>
      <vt:lpstr>PowerPoint Presentation</vt:lpstr>
      <vt:lpstr>Liquid Fuel Control</vt:lpstr>
      <vt:lpstr>Liquid Fuel Control [conti.]</vt:lpstr>
      <vt:lpstr>PowerPoint Presentation</vt:lpstr>
      <vt:lpstr>Liquid Fuel Control [conti.]</vt:lpstr>
      <vt:lpstr>Liquid Fuel Control [conti.]</vt:lpstr>
      <vt:lpstr>Fuel Oil Control – Software</vt:lpstr>
      <vt:lpstr>Fuel Oil Control – Software [conti.]</vt:lpstr>
      <vt:lpstr>Fuel Oil Control – Software [conti.]</vt:lpstr>
      <vt:lpstr>Fuel Oil Control – Software [conti.]</vt:lpstr>
      <vt:lpstr>Fuel Oil Control – Software [conti.]</vt:lpstr>
      <vt:lpstr>Gas Fuel Control</vt:lpstr>
      <vt:lpstr>Gas Fuel Control [conti.]</vt:lpstr>
      <vt:lpstr>PowerPoint Presentation</vt:lpstr>
      <vt:lpstr>Gas Fuel Control [conti.]</vt:lpstr>
      <vt:lpstr>Gas Fuel Control [conti.]</vt:lpstr>
      <vt:lpstr>Gas Fuel Control [conti.]</vt:lpstr>
      <vt:lpstr>PowerPoint Presentation</vt:lpstr>
      <vt:lpstr>Gas Control Valves</vt:lpstr>
      <vt:lpstr>Gas Control Valves [conti.]</vt:lpstr>
      <vt:lpstr>Gas Control Valves [conti.]</vt:lpstr>
      <vt:lpstr>PowerPoint Presentation</vt:lpstr>
      <vt:lpstr>Gas Control Valves [conti.]</vt:lpstr>
      <vt:lpstr>Stop/Speed Ratio Valve</vt:lpstr>
      <vt:lpstr>Stop/Speed Ratio Valve [conti.]</vt:lpstr>
      <vt:lpstr>PowerPoint Presentation</vt:lpstr>
      <vt:lpstr>Stop/Speed Ratio Valve [conti.]</vt:lpstr>
      <vt:lpstr>Stop/Speed Ratio Valve [conti.]</vt:lpstr>
      <vt:lpstr>Stop/Speed Ratio Valve [conti.]</vt:lpstr>
      <vt:lpstr>Stop/Speed Ratio Valve [conti.]</vt:lpstr>
      <vt:lpstr>Premix Splitter Valve</vt:lpstr>
      <vt:lpstr>Dual Fuel Control</vt:lpstr>
      <vt:lpstr>PowerPoint Presentation</vt:lpstr>
      <vt:lpstr>Fuel Splitter</vt:lpstr>
      <vt:lpstr>Fuel Transfer – Liquid to Gas</vt:lpstr>
      <vt:lpstr>PowerPoint Presentation</vt:lpstr>
      <vt:lpstr>Fuel Transfer – Liquid to Gas [conti.]</vt:lpstr>
      <vt:lpstr>Liquid Fuel Purge</vt:lpstr>
      <vt:lpstr>Fuel Transfer – Gas to Liquid</vt:lpstr>
      <vt:lpstr>Gas Fuel Purge</vt:lpstr>
      <vt:lpstr>Gas Fuel Purge [conti.]</vt:lpstr>
      <vt:lpstr>MODULATED INLET GUIDE VANE SYSTEM</vt:lpstr>
      <vt:lpstr>MODULATED INLET GUIDE VANE SYSTEM</vt:lpstr>
      <vt:lpstr>Guide Vane Actuation</vt:lpstr>
      <vt:lpstr>PowerPoint Presentation</vt:lpstr>
      <vt:lpstr>Operation</vt:lpstr>
      <vt:lpstr>Operation [conti.]</vt:lpstr>
      <vt:lpstr>Operation [conti.]</vt:lpstr>
      <vt:lpstr>Operation [conti.]</vt:lpstr>
      <vt:lpstr>Operation [conti.]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SPEEDTRONICTM MARK VI CONTROL SYSTEM</dc:title>
  <dc:creator>Gopala Krishna Abba</dc:creator>
  <cp:lastModifiedBy>Gopala Krishna Abba</cp:lastModifiedBy>
  <cp:revision>12</cp:revision>
  <dcterms:created xsi:type="dcterms:W3CDTF">2023-06-01T13:42:49Z</dcterms:created>
  <dcterms:modified xsi:type="dcterms:W3CDTF">2023-07-12T08:58:46Z</dcterms:modified>
</cp:coreProperties>
</file>